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a2a275d7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a2a275d7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a2a275d73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a2a275d7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a2a275d7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a2a275d7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a2a275d7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a2a275d7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a2a275d73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a2a275d73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a2a275d7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a2a275d7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a2a275d7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a2a275d7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a2a275d73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a2a275d73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a2a275d73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a2a275d73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a2a275d7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a2a275d7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a2a275d7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a2a275d7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a2a275d73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a2a275d7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a2a275d73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a2a275d73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a2a275d73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a2a275d73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a2a275d73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a2a275d73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a2a275d73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a2a275d73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a2a275d7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a2a275d7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a2a275d73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a2a275d7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a2a275d73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a2a275d7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aea0788c1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aea0788c1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a2a275d73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a2a275d73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a2a275d7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a2a275d7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8aea0788c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aea0788c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aea0788c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aea0788c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a275d7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a275d7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a2a275d7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a2a275d7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a2a275d7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a2a275d7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a2a275d7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a2a275d7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a2a275d7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a2a275d7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a2a275d7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a2a275d7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github.com/aarroyoc/blog-ejemplos/blob/master/prolog-sudoku/sudoku.p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Prolog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Adrián Arroyo</a:t>
            </a:r>
            <a:endParaRPr/>
          </a:p>
        </p:txBody>
      </p:sp>
      <p:pic>
        <p:nvPicPr>
          <p:cNvPr id="69" name="Google Shape;69;p13"/>
          <p:cNvPicPr preferRelativeResize="0"/>
          <p:nvPr/>
        </p:nvPicPr>
        <p:blipFill>
          <a:blip r:embed="rId3">
            <a:alphaModFix/>
          </a:blip>
          <a:stretch>
            <a:fillRect/>
          </a:stretch>
        </p:blipFill>
        <p:spPr>
          <a:xfrm>
            <a:off x="4522544" y="0"/>
            <a:ext cx="3635812"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AND</a:t>
            </a:r>
            <a:endParaRPr/>
          </a:p>
          <a:p>
            <a:pPr indent="0" lvl="0" marL="0" rtl="0" algn="l">
              <a:spcBef>
                <a:spcPts val="1600"/>
              </a:spcBef>
              <a:spcAft>
                <a:spcPts val="0"/>
              </a:spcAft>
              <a:buNone/>
            </a:pPr>
            <a:r>
              <a:rPr lang="es"/>
              <a:t>; OR</a:t>
            </a:r>
            <a:endParaRPr/>
          </a:p>
          <a:p>
            <a:pPr indent="0" lvl="0" marL="0" rtl="0" algn="l">
              <a:spcBef>
                <a:spcPts val="1600"/>
              </a:spcBef>
              <a:spcAft>
                <a:spcPts val="0"/>
              </a:spcAft>
              <a:buNone/>
            </a:pPr>
            <a:r>
              <a:rPr lang="es"/>
              <a:t>\+ NOT</a:t>
            </a:r>
            <a:endParaRPr/>
          </a:p>
          <a:p>
            <a:pPr indent="0" lvl="0" marL="0" rtl="0" algn="l">
              <a:spcBef>
                <a:spcPts val="1600"/>
              </a:spcBef>
              <a:spcAft>
                <a:spcPts val="0"/>
              </a:spcAft>
              <a:buNone/>
            </a:pPr>
            <a:r>
              <a:rPr lang="es"/>
              <a:t>= Unificación</a:t>
            </a:r>
            <a:endParaRPr/>
          </a:p>
          <a:p>
            <a:pPr indent="0" lvl="0" marL="0" rtl="0" algn="l">
              <a:spcBef>
                <a:spcPts val="1600"/>
              </a:spcBef>
              <a:spcAft>
                <a:spcPts val="0"/>
              </a:spcAft>
              <a:buNone/>
            </a:pPr>
            <a:r>
              <a:rPr lang="es"/>
              <a:t>is Evaluación lado derecho y unificación</a:t>
            </a:r>
            <a:endParaRPr/>
          </a:p>
          <a:p>
            <a:pPr indent="0" lvl="0" marL="0" rtl="0" algn="l">
              <a:spcBef>
                <a:spcPts val="1600"/>
              </a:spcBef>
              <a:spcAft>
                <a:spcPts val="0"/>
              </a:spcAft>
              <a:buNone/>
            </a:pPr>
            <a:r>
              <a:rPr lang="es"/>
              <a:t>=:= Evaluación a ambos lados y unificación</a:t>
            </a:r>
            <a:endParaRPr/>
          </a:p>
          <a:p>
            <a:pPr indent="0" lvl="0" marL="0" rtl="0" algn="l">
              <a:spcBef>
                <a:spcPts val="1600"/>
              </a:spcBef>
              <a:spcAft>
                <a:spcPts val="1600"/>
              </a:spcAft>
              <a:buNone/>
            </a:pPr>
            <a:r>
              <a:rPr lang="es"/>
              <a:t> </a:t>
            </a:r>
            <a:endParaRPr/>
          </a:p>
        </p:txBody>
      </p:sp>
      <p:sp>
        <p:nvSpPr>
          <p:cNvPr id="132" name="Google Shape;132;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Operadores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aritmética</a:t>
            </a:r>
            <a:endParaRPr/>
          </a:p>
        </p:txBody>
      </p:sp>
      <p:sp>
        <p:nvSpPr>
          <p:cNvPr id="138" name="Google Shape;138;p23"/>
          <p:cNvSpPr txBox="1"/>
          <p:nvPr/>
        </p:nvSpPr>
        <p:spPr>
          <a:xfrm>
            <a:off x="413850" y="342900"/>
            <a:ext cx="3783600" cy="3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vuelo(mad,bcn,200).</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vuelo(bcn,mad,100).</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idavuelta(X, Y, Precio)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vuelo(X, Y, P1),</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vuelo(Y, X, P2),</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Precio is P1+P2.</a:t>
            </a:r>
            <a:endParaRPr>
              <a:latin typeface="Roboto"/>
              <a:ea typeface="Roboto"/>
              <a:cs typeface="Roboto"/>
              <a:sym typeface="Roboto"/>
            </a:endParaRPr>
          </a:p>
        </p:txBody>
      </p:sp>
      <p:sp>
        <p:nvSpPr>
          <p:cNvPr id="139" name="Google Shape;139;p23"/>
          <p:cNvSpPr txBox="1"/>
          <p:nvPr/>
        </p:nvSpPr>
        <p:spPr>
          <a:xfrm>
            <a:off x="4363100" y="319250"/>
            <a:ext cx="4351200" cy="37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[aritmetica].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idavuelta(mad,bcn,300).</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idavuelta(mad,bcn, 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300.</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idavuelta(bcn, mad, 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300.</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idavuelta(bcn, nyc, 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false.</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Listas enlazadas. Azúcar sintáctico sobre el functor .</a:t>
            </a:r>
            <a:endParaRPr/>
          </a:p>
          <a:p>
            <a:pPr indent="0" lvl="0" marL="0" rtl="0" algn="l">
              <a:spcBef>
                <a:spcPts val="1600"/>
              </a:spcBef>
              <a:spcAft>
                <a:spcPts val="0"/>
              </a:spcAft>
              <a:buNone/>
            </a:pPr>
            <a:r>
              <a:rPr lang="es"/>
              <a:t>X = [1, atomo, “String”].</a:t>
            </a:r>
            <a:endParaRPr/>
          </a:p>
          <a:p>
            <a:pPr indent="0" lvl="0" marL="0" rtl="0" algn="l">
              <a:spcBef>
                <a:spcPts val="1600"/>
              </a:spcBef>
              <a:spcAft>
                <a:spcPts val="0"/>
              </a:spcAft>
              <a:buNone/>
            </a:pPr>
            <a:r>
              <a:rPr lang="es"/>
              <a:t>Algunos términos interesantes:</a:t>
            </a:r>
            <a:endParaRPr/>
          </a:p>
          <a:p>
            <a:pPr indent="0" lvl="0" marL="0" rtl="0" algn="l">
              <a:spcBef>
                <a:spcPts val="1600"/>
              </a:spcBef>
              <a:spcAft>
                <a:spcPts val="0"/>
              </a:spcAft>
              <a:buNone/>
            </a:pPr>
            <a:r>
              <a:rPr lang="es"/>
              <a:t>length/2		member/2		append/3	nth0/3		nth1/3		[H|T]</a:t>
            </a:r>
            <a:endParaRPr/>
          </a:p>
          <a:p>
            <a:pPr indent="0" lvl="0" marL="0" rtl="0" algn="l">
              <a:spcBef>
                <a:spcPts val="1600"/>
              </a:spcBef>
              <a:spcAft>
                <a:spcPts val="1600"/>
              </a:spcAft>
              <a:buNone/>
            </a:pPr>
            <a:r>
              <a:rPr lang="es"/>
              <a:t>¡Funcionan en varios sentidos!</a:t>
            </a:r>
            <a:endParaRPr/>
          </a:p>
        </p:txBody>
      </p:sp>
      <p:sp>
        <p:nvSpPr>
          <p:cNvPr id="145" name="Google Shape;145;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Listas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listas</a:t>
            </a:r>
            <a:endParaRPr/>
          </a:p>
        </p:txBody>
      </p:sp>
      <p:sp>
        <p:nvSpPr>
          <p:cNvPr id="151" name="Google Shape;151;p25"/>
          <p:cNvSpPr txBox="1"/>
          <p:nvPr/>
        </p:nvSpPr>
        <p:spPr>
          <a:xfrm>
            <a:off x="248300" y="153725"/>
            <a:ext cx="4126500" cy="44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length([1,2,3], N).</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N = 3.</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length(X,5).</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[_7476, _7482, _7488, _7494, _7500].</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member(X, [socrates, platon, aristoteles]).</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socrates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platon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aristoteles.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member(platon, [socrates, platon, aristoteles]).</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 .</a:t>
            </a:r>
            <a:endParaRPr>
              <a:latin typeface="Roboto"/>
              <a:ea typeface="Roboto"/>
              <a:cs typeface="Roboto"/>
              <a:sym typeface="Roboto"/>
            </a:endParaRPr>
          </a:p>
        </p:txBody>
      </p:sp>
      <p:sp>
        <p:nvSpPr>
          <p:cNvPr id="152" name="Google Shape;152;p25"/>
          <p:cNvSpPr txBox="1"/>
          <p:nvPr/>
        </p:nvSpPr>
        <p:spPr>
          <a:xfrm>
            <a:off x="4422225" y="236475"/>
            <a:ext cx="4516800" cy="43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append([a,b], [c,d], 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 b, c, d].</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append([a,b], X, [a,b,c,d]).</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[c, d].</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append(X, Y, [a,b,c,d]).</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Y = [a, b, c, d]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Y = [b, c, d]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 b],</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Y = [c, d]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 b, c],</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Y = [d]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[a, b, c, d],</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Y = [] ;</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suma</a:t>
            </a:r>
            <a:endParaRPr/>
          </a:p>
        </p:txBody>
      </p:sp>
      <p:sp>
        <p:nvSpPr>
          <p:cNvPr id="158" name="Google Shape;158;p26"/>
          <p:cNvSpPr txBox="1"/>
          <p:nvPr/>
        </p:nvSpPr>
        <p:spPr>
          <a:xfrm>
            <a:off x="697625" y="331075"/>
            <a:ext cx="3641700" cy="31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suma([], 0).</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suma([H|T], S)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suma(T, S1),</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S is H+S1.</a:t>
            </a:r>
            <a:endParaRPr>
              <a:latin typeface="Roboto"/>
              <a:ea typeface="Roboto"/>
              <a:cs typeface="Roboto"/>
              <a:sym typeface="Roboto"/>
            </a:endParaRPr>
          </a:p>
        </p:txBody>
      </p:sp>
      <p:sp>
        <p:nvSpPr>
          <p:cNvPr id="159" name="Google Shape;159;p26"/>
          <p:cNvSpPr txBox="1"/>
          <p:nvPr/>
        </p:nvSpPr>
        <p:spPr>
          <a:xfrm>
            <a:off x="4765125" y="425675"/>
            <a:ext cx="3831000" cy="3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[suma].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suma([1,2,3,4], 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10.</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No estándar, presente en SWI Prolog &gt;= 7.0</a:t>
            </a:r>
            <a:endParaRPr/>
          </a:p>
          <a:p>
            <a:pPr indent="0" lvl="0" marL="0" rtl="0" algn="l">
              <a:spcBef>
                <a:spcPts val="1600"/>
              </a:spcBef>
              <a:spcAft>
                <a:spcPts val="0"/>
              </a:spcAft>
              <a:buNone/>
            </a:pPr>
            <a:r>
              <a:rPr lang="es"/>
              <a:t>Tienen un tag, una especie de tipado basado en átomos y variables:</a:t>
            </a:r>
            <a:endParaRPr/>
          </a:p>
          <a:p>
            <a:pPr indent="0" lvl="0" marL="0" rtl="0" algn="l">
              <a:spcBef>
                <a:spcPts val="1600"/>
              </a:spcBef>
              <a:spcAft>
                <a:spcPts val="0"/>
              </a:spcAft>
              <a:buNone/>
            </a:pPr>
            <a:r>
              <a:rPr lang="es"/>
              <a:t>X = _{hello:world}.</a:t>
            </a:r>
            <a:endParaRPr/>
          </a:p>
          <a:p>
            <a:pPr indent="0" lvl="0" marL="0" rtl="0" algn="l">
              <a:spcBef>
                <a:spcPts val="1600"/>
              </a:spcBef>
              <a:spcAft>
                <a:spcPts val="0"/>
              </a:spcAft>
              <a:buNone/>
            </a:pPr>
            <a:r>
              <a:rPr lang="es"/>
              <a:t>Y = book{name: ‘Don Quijote’}.</a:t>
            </a:r>
            <a:endParaRPr/>
          </a:p>
          <a:p>
            <a:pPr indent="0" lvl="0" marL="0" rtl="0" algn="l">
              <a:spcBef>
                <a:spcPts val="1600"/>
              </a:spcBef>
              <a:spcAft>
                <a:spcPts val="0"/>
              </a:spcAft>
              <a:buNone/>
            </a:pPr>
            <a:r>
              <a:rPr lang="es"/>
              <a:t>write(Y.name).</a:t>
            </a:r>
            <a:endParaRPr/>
          </a:p>
          <a:p>
            <a:pPr indent="0" lvl="0" marL="0" rtl="0" algn="l">
              <a:spcBef>
                <a:spcPts val="1600"/>
              </a:spcBef>
              <a:spcAft>
                <a:spcPts val="1600"/>
              </a:spcAft>
              <a:buNone/>
            </a:pPr>
            <a:r>
              <a:rPr lang="es"/>
              <a:t>write(Y.get(name)).</a:t>
            </a:r>
            <a:endParaRPr/>
          </a:p>
        </p:txBody>
      </p:sp>
      <p:sp>
        <p:nvSpPr>
          <p:cNvPr id="165" name="Google Shape;165;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Diccionarios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Metapredicados</a:t>
            </a:r>
            <a:endParaRPr/>
          </a:p>
        </p:txBody>
      </p:sp>
      <p:sp>
        <p:nvSpPr>
          <p:cNvPr id="171" name="Google Shape;171;p2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asserta/1	assertz/1	retractall/1 =&gt; Modifican la base de conocimiento</a:t>
            </a:r>
            <a:endParaRPr/>
          </a:p>
          <a:p>
            <a:pPr indent="0" lvl="0" marL="0" rtl="0" algn="l">
              <a:spcBef>
                <a:spcPts val="1600"/>
              </a:spcBef>
              <a:spcAft>
                <a:spcPts val="0"/>
              </a:spcAft>
              <a:buNone/>
            </a:pPr>
            <a:r>
              <a:rPr lang="es"/>
              <a:t>call/1 =&gt; Llama a un predicado</a:t>
            </a:r>
            <a:endParaRPr/>
          </a:p>
          <a:p>
            <a:pPr indent="0" lvl="0" marL="0" rtl="0" algn="l">
              <a:spcBef>
                <a:spcPts val="1600"/>
              </a:spcBef>
              <a:spcAft>
                <a:spcPts val="0"/>
              </a:spcAft>
              <a:buNone/>
            </a:pPr>
            <a:r>
              <a:rPr lang="es"/>
              <a:t>findall/3, setof/3, bagof/3 =&gt; Encuentra todas las soluciones diferentes</a:t>
            </a:r>
            <a:endParaRPr/>
          </a:p>
          <a:p>
            <a:pPr indent="0" lvl="0" marL="0" rtl="0" algn="l">
              <a:spcBef>
                <a:spcPts val="1600"/>
              </a:spcBef>
              <a:spcAft>
                <a:spcPts val="0"/>
              </a:spcAft>
              <a:buNone/>
            </a:pPr>
            <a:r>
              <a:rPr lang="es"/>
              <a:t>forall/2 =&gt; Es cierto si para todas las alternativas se verifica un predicado</a:t>
            </a:r>
            <a:endParaRPr/>
          </a:p>
          <a:p>
            <a:pPr indent="0" lvl="0" marL="0" rtl="0" algn="l">
              <a:spcBef>
                <a:spcPts val="1600"/>
              </a:spcBef>
              <a:spcAft>
                <a:spcPts val="1600"/>
              </a:spcAft>
              <a:buNone/>
            </a:pPr>
            <a:r>
              <a:rPr lang="es"/>
              <a:t>maplist/2..8 =&gt; Opera sobre varias listas en paralelo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meta</a:t>
            </a:r>
            <a:endParaRPr/>
          </a:p>
        </p:txBody>
      </p:sp>
      <p:sp>
        <p:nvSpPr>
          <p:cNvPr id="177" name="Google Shape;177;p29"/>
          <p:cNvSpPr txBox="1"/>
          <p:nvPr/>
        </p:nvSpPr>
        <p:spPr>
          <a:xfrm>
            <a:off x="331075" y="366550"/>
            <a:ext cx="3700800" cy="37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parent(juancarlos, felipe).</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parent(juancarlos, cristina).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parent(juancarlos, elena).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married(felipe).</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married(cristina).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divorced(elena)</a:t>
            </a:r>
            <a:endParaRPr>
              <a:latin typeface="Roboto"/>
              <a:ea typeface="Roboto"/>
              <a:cs typeface="Roboto"/>
              <a:sym typeface="Roboto"/>
            </a:endParaRPr>
          </a:p>
        </p:txBody>
      </p:sp>
      <p:sp>
        <p:nvSpPr>
          <p:cNvPr id="178" name="Google Shape;178;p29"/>
          <p:cNvSpPr txBox="1"/>
          <p:nvPr/>
        </p:nvSpPr>
        <p:spPr>
          <a:xfrm>
            <a:off x="4493175" y="248300"/>
            <a:ext cx="4374900" cy="40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[meta].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forall(parent(juancarlos, X), married(X)).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false.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forall(parent(juancarlos, X), (married(X);divorced(X))).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findall(X, married(X), Married).</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Married = [felipe, cristina].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maplist(write, $Married).</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felipecristina</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Married = [felipe, cristina].</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Sudoku</a:t>
            </a:r>
            <a:endParaRPr/>
          </a:p>
        </p:txBody>
      </p:sp>
      <p:sp>
        <p:nvSpPr>
          <p:cNvPr id="184" name="Google Shape;184;p30"/>
          <p:cNvSpPr txBox="1"/>
          <p:nvPr/>
        </p:nvSpPr>
        <p:spPr>
          <a:xfrm>
            <a:off x="0" y="1945050"/>
            <a:ext cx="9144000" cy="6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u="sng">
                <a:solidFill>
                  <a:schemeClr val="hlink"/>
                </a:solidFill>
                <a:hlinkClick r:id="rId3"/>
              </a:rPr>
              <a:t>https://github.com/aarroyoc/blog-ejemplos/blob/master/prolog-sudoku/sudoku.pl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clpfd / clpz</a:t>
            </a:r>
            <a:endParaRPr/>
          </a:p>
        </p:txBody>
      </p:sp>
      <p:sp>
        <p:nvSpPr>
          <p:cNvPr id="190" name="Google Shape;190;p31"/>
          <p:cNvSpPr txBox="1"/>
          <p:nvPr>
            <p:ph idx="1" type="body"/>
          </p:nvPr>
        </p:nvSpPr>
        <p:spPr>
          <a:xfrm>
            <a:off x="471900" y="1919075"/>
            <a:ext cx="7473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Programación lógica con restricciones sobre campos finitos.</a:t>
            </a:r>
            <a:endParaRPr/>
          </a:p>
          <a:p>
            <a:pPr indent="0" lvl="0" marL="0" rtl="0" algn="l">
              <a:spcBef>
                <a:spcPts val="1600"/>
              </a:spcBef>
              <a:spcAft>
                <a:spcPts val="0"/>
              </a:spcAft>
              <a:buNone/>
            </a:pPr>
            <a:r>
              <a:rPr lang="es"/>
              <a:t>X in 1..5,           % X entre 1 y 5</a:t>
            </a:r>
            <a:endParaRPr/>
          </a:p>
          <a:p>
            <a:pPr indent="0" lvl="0" marL="0" rtl="0" algn="l">
              <a:spcBef>
                <a:spcPts val="1600"/>
              </a:spcBef>
              <a:spcAft>
                <a:spcPts val="0"/>
              </a:spcAft>
              <a:buNone/>
            </a:pPr>
            <a:r>
              <a:rPr lang="es"/>
              <a:t>Y in 1..5,           % Y entre 1 y 5</a:t>
            </a:r>
            <a:endParaRPr/>
          </a:p>
          <a:p>
            <a:pPr indent="0" lvl="0" marL="0" rtl="0" algn="l">
              <a:spcBef>
                <a:spcPts val="1600"/>
              </a:spcBef>
              <a:spcAft>
                <a:spcPts val="0"/>
              </a:spcAft>
              <a:buNone/>
            </a:pPr>
            <a:r>
              <a:rPr lang="es"/>
              <a:t>X #&gt; Y,              % X mayor que Y</a:t>
            </a:r>
            <a:endParaRPr/>
          </a:p>
          <a:p>
            <a:pPr indent="0" lvl="0" marL="0" rtl="0" algn="l">
              <a:spcBef>
                <a:spcPts val="1600"/>
              </a:spcBef>
              <a:spcAft>
                <a:spcPts val="1600"/>
              </a:spcAft>
              <a:buNone/>
            </a:pPr>
            <a:r>
              <a:rPr lang="es"/>
              <a:t>label([X, Y]).     % Soluciones que satisfagan las restricciones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Datos rápidos</a:t>
            </a:r>
            <a:endParaRPr/>
          </a:p>
        </p:txBody>
      </p:sp>
      <p:sp>
        <p:nvSpPr>
          <p:cNvPr id="75" name="Google Shape;75;p1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Marsella, 1972 - Mismo año que C</a:t>
            </a:r>
            <a:endParaRPr/>
          </a:p>
          <a:p>
            <a:pPr indent="0" lvl="0" marL="0" rtl="0" algn="l">
              <a:spcBef>
                <a:spcPts val="1600"/>
              </a:spcBef>
              <a:spcAft>
                <a:spcPts val="0"/>
              </a:spcAft>
              <a:buNone/>
            </a:pPr>
            <a:r>
              <a:rPr lang="es"/>
              <a:t>PROgrammation en LOGique</a:t>
            </a:r>
            <a:endParaRPr/>
          </a:p>
          <a:p>
            <a:pPr indent="0" lvl="0" marL="0" rtl="0" algn="l">
              <a:spcBef>
                <a:spcPts val="1600"/>
              </a:spcBef>
              <a:spcAft>
                <a:spcPts val="0"/>
              </a:spcAft>
              <a:buNone/>
            </a:pPr>
            <a:r>
              <a:rPr lang="es" sz="1100">
                <a:latin typeface="Arial"/>
                <a:ea typeface="Arial"/>
                <a:cs typeface="Arial"/>
                <a:sym typeface="Arial"/>
              </a:rPr>
              <a:t>Alain Colmerauer y</a:t>
            </a:r>
            <a:r>
              <a:rPr b="1" lang="es" sz="1100">
                <a:latin typeface="Arial"/>
                <a:ea typeface="Arial"/>
                <a:cs typeface="Arial"/>
                <a:sym typeface="Arial"/>
              </a:rPr>
              <a:t> </a:t>
            </a:r>
            <a:r>
              <a:rPr lang="es" sz="1100">
                <a:latin typeface="Arial"/>
                <a:ea typeface="Arial"/>
                <a:cs typeface="Arial"/>
                <a:sym typeface="Arial"/>
              </a:rPr>
              <a:t>Philippe Roussel</a:t>
            </a:r>
            <a:endParaRPr sz="1100">
              <a:latin typeface="Arial"/>
              <a:ea typeface="Arial"/>
              <a:cs typeface="Arial"/>
              <a:sym typeface="Arial"/>
            </a:endParaRPr>
          </a:p>
          <a:p>
            <a:pPr indent="0" lvl="0" marL="0" rtl="0" algn="l">
              <a:spcBef>
                <a:spcPts val="1600"/>
              </a:spcBef>
              <a:spcAft>
                <a:spcPts val="0"/>
              </a:spcAft>
              <a:buNone/>
            </a:pPr>
            <a:r>
              <a:rPr lang="es" sz="1100">
                <a:latin typeface="Arial"/>
                <a:ea typeface="Arial"/>
                <a:cs typeface="Arial"/>
                <a:sym typeface="Arial"/>
              </a:rPr>
              <a:t>Paradigma de Programación lógica</a:t>
            </a:r>
            <a:endParaRPr sz="1100">
              <a:latin typeface="Arial"/>
              <a:ea typeface="Arial"/>
              <a:cs typeface="Arial"/>
              <a:sym typeface="Arial"/>
            </a:endParaRPr>
          </a:p>
          <a:p>
            <a:pPr indent="0" lvl="0" marL="0" rtl="0" algn="l">
              <a:spcBef>
                <a:spcPts val="1600"/>
              </a:spcBef>
              <a:spcAft>
                <a:spcPts val="0"/>
              </a:spcAft>
              <a:buNone/>
            </a:pPr>
            <a:r>
              <a:rPr lang="es"/>
              <a:t>Diseñado para NLP</a:t>
            </a:r>
            <a:endParaRPr/>
          </a:p>
          <a:p>
            <a:pPr indent="0" lvl="0" marL="0" rtl="0" algn="l">
              <a:spcBef>
                <a:spcPts val="1600"/>
              </a:spcBef>
              <a:spcAft>
                <a:spcPts val="1600"/>
              </a:spcAft>
              <a:buNone/>
            </a:pPr>
            <a:r>
              <a:rPr lang="es"/>
              <a:t>ISO Prolog 1995</a:t>
            </a:r>
            <a:endParaRPr/>
          </a:p>
        </p:txBody>
      </p:sp>
      <p:pic>
        <p:nvPicPr>
          <p:cNvPr id="76" name="Google Shape;76;p14"/>
          <p:cNvPicPr preferRelativeResize="0"/>
          <p:nvPr/>
        </p:nvPicPr>
        <p:blipFill>
          <a:blip r:embed="rId3">
            <a:alphaModFix/>
          </a:blip>
          <a:stretch>
            <a:fillRect/>
          </a:stretch>
        </p:blipFill>
        <p:spPr>
          <a:xfrm>
            <a:off x="3742190" y="82775"/>
            <a:ext cx="2143125" cy="2143125"/>
          </a:xfrm>
          <a:prstGeom prst="rect">
            <a:avLst/>
          </a:prstGeom>
          <a:noFill/>
          <a:ln>
            <a:noFill/>
          </a:ln>
        </p:spPr>
      </p:pic>
      <p:pic>
        <p:nvPicPr>
          <p:cNvPr id="77" name="Google Shape;77;p14"/>
          <p:cNvPicPr preferRelativeResize="0"/>
          <p:nvPr/>
        </p:nvPicPr>
        <p:blipFill>
          <a:blip r:embed="rId4">
            <a:alphaModFix/>
          </a:blip>
          <a:stretch>
            <a:fillRect/>
          </a:stretch>
        </p:blipFill>
        <p:spPr>
          <a:xfrm>
            <a:off x="6155215" y="226550"/>
            <a:ext cx="1676400" cy="742950"/>
          </a:xfrm>
          <a:prstGeom prst="rect">
            <a:avLst/>
          </a:prstGeom>
          <a:noFill/>
          <a:ln>
            <a:noFill/>
          </a:ln>
        </p:spPr>
      </p:pic>
      <p:pic>
        <p:nvPicPr>
          <p:cNvPr id="78" name="Google Shape;78;p14"/>
          <p:cNvPicPr preferRelativeResize="0"/>
          <p:nvPr/>
        </p:nvPicPr>
        <p:blipFill>
          <a:blip r:embed="rId5">
            <a:alphaModFix/>
          </a:blip>
          <a:stretch>
            <a:fillRect/>
          </a:stretch>
        </p:blipFill>
        <p:spPr>
          <a:xfrm>
            <a:off x="6404275" y="1760425"/>
            <a:ext cx="2440175" cy="2440175"/>
          </a:xfrm>
          <a:prstGeom prst="rect">
            <a:avLst/>
          </a:prstGeom>
          <a:noFill/>
          <a:ln>
            <a:noFill/>
          </a:ln>
        </p:spPr>
      </p:pic>
      <p:pic>
        <p:nvPicPr>
          <p:cNvPr id="79" name="Google Shape;79;p14"/>
          <p:cNvPicPr preferRelativeResize="0"/>
          <p:nvPr/>
        </p:nvPicPr>
        <p:blipFill>
          <a:blip r:embed="rId6">
            <a:alphaModFix/>
          </a:blip>
          <a:stretch>
            <a:fillRect/>
          </a:stretch>
        </p:blipFill>
        <p:spPr>
          <a:xfrm>
            <a:off x="4096925" y="3145550"/>
            <a:ext cx="2143125" cy="1821654"/>
          </a:xfrm>
          <a:prstGeom prst="rect">
            <a:avLst/>
          </a:prstGeom>
          <a:noFill/>
          <a:ln>
            <a:noFill/>
          </a:ln>
        </p:spPr>
      </p:pic>
      <p:pic>
        <p:nvPicPr>
          <p:cNvPr id="80" name="Google Shape;80;p14"/>
          <p:cNvPicPr preferRelativeResize="0"/>
          <p:nvPr/>
        </p:nvPicPr>
        <p:blipFill>
          <a:blip r:embed="rId7">
            <a:alphaModFix/>
          </a:blip>
          <a:stretch>
            <a:fillRect/>
          </a:stretch>
        </p:blipFill>
        <p:spPr>
          <a:xfrm>
            <a:off x="7184675" y="4305700"/>
            <a:ext cx="1533525" cy="609600"/>
          </a:xfrm>
          <a:prstGeom prst="rect">
            <a:avLst/>
          </a:prstGeom>
          <a:noFill/>
          <a:ln>
            <a:noFill/>
          </a:ln>
        </p:spPr>
      </p:pic>
      <p:pic>
        <p:nvPicPr>
          <p:cNvPr id="81" name="Google Shape;81;p14"/>
          <p:cNvPicPr preferRelativeResize="0"/>
          <p:nvPr/>
        </p:nvPicPr>
        <p:blipFill>
          <a:blip r:embed="rId8">
            <a:alphaModFix/>
          </a:blip>
          <a:stretch>
            <a:fillRect/>
          </a:stretch>
        </p:blipFill>
        <p:spPr>
          <a:xfrm>
            <a:off x="3534798" y="2290600"/>
            <a:ext cx="2705250" cy="661850"/>
          </a:xfrm>
          <a:prstGeom prst="rect">
            <a:avLst/>
          </a:prstGeom>
          <a:noFill/>
          <a:ln>
            <a:noFill/>
          </a:ln>
        </p:spPr>
      </p:pic>
      <p:pic>
        <p:nvPicPr>
          <p:cNvPr id="82" name="Google Shape;82;p14"/>
          <p:cNvPicPr preferRelativeResize="0"/>
          <p:nvPr/>
        </p:nvPicPr>
        <p:blipFill>
          <a:blip r:embed="rId9">
            <a:alphaModFix/>
          </a:blip>
          <a:stretch>
            <a:fillRect/>
          </a:stretch>
        </p:blipFill>
        <p:spPr>
          <a:xfrm>
            <a:off x="7891049" y="572427"/>
            <a:ext cx="953400" cy="953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Webdev</a:t>
            </a:r>
            <a:endParaRPr/>
          </a:p>
        </p:txBody>
      </p:sp>
      <p:sp>
        <p:nvSpPr>
          <p:cNvPr id="196" name="Google Shape;196;p32"/>
          <p:cNvSpPr txBox="1"/>
          <p:nvPr>
            <p:ph idx="1" type="body"/>
          </p:nvPr>
        </p:nvSpPr>
        <p:spPr>
          <a:xfrm>
            <a:off x="471900" y="1919075"/>
            <a:ext cx="8222100" cy="65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Las implementaciones modernas de Prolog mantienen una interfaz web cuidada tanto de cliente como de servidor</a:t>
            </a:r>
            <a:endParaRPr/>
          </a:p>
        </p:txBody>
      </p:sp>
      <p:sp>
        <p:nvSpPr>
          <p:cNvPr id="197" name="Google Shape;197;p32"/>
          <p:cNvSpPr txBox="1"/>
          <p:nvPr/>
        </p:nvSpPr>
        <p:spPr>
          <a:xfrm>
            <a:off x="532075" y="2707725"/>
            <a:ext cx="4351200" cy="21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http_open("https://news.ycombinator.com", S,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load_html(stream(S), DOM,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xpath(DOM, //a(@class=storylink, text), E),</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write(E),nl,</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fail.</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4" name="Google Shape;204;p33"/>
          <p:cNvPicPr preferRelativeResize="0"/>
          <p:nvPr/>
        </p:nvPicPr>
        <p:blipFill>
          <a:blip r:embed="rId3">
            <a:alphaModFix/>
          </a:blip>
          <a:stretch>
            <a:fillRect/>
          </a:stretch>
        </p:blipFill>
        <p:spPr>
          <a:xfrm>
            <a:off x="0" y="144639"/>
            <a:ext cx="9143999" cy="48542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servidor</a:t>
            </a:r>
            <a:endParaRPr/>
          </a:p>
        </p:txBody>
      </p:sp>
      <p:sp>
        <p:nvSpPr>
          <p:cNvPr id="210" name="Google Shape;210;p34"/>
          <p:cNvSpPr txBox="1"/>
          <p:nvPr/>
        </p:nvSpPr>
        <p:spPr>
          <a:xfrm>
            <a:off x="0" y="0"/>
            <a:ext cx="9144000" cy="46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 use_module(library(http/http_dispatch)).</a:t>
            </a:r>
            <a:endParaRPr/>
          </a:p>
          <a:p>
            <a:pPr indent="0" lvl="0" marL="0" rtl="0" algn="l">
              <a:spcBef>
                <a:spcPts val="0"/>
              </a:spcBef>
              <a:spcAft>
                <a:spcPts val="0"/>
              </a:spcAft>
              <a:buNone/>
            </a:pPr>
            <a:r>
              <a:rPr lang="es"/>
              <a:t>:- use_module(library(http/http_unix_daemon)).</a:t>
            </a:r>
            <a:endParaRPr/>
          </a:p>
          <a:p>
            <a:pPr indent="0" lvl="0" marL="0" rtl="0" algn="l">
              <a:spcBef>
                <a:spcPts val="0"/>
              </a:spcBef>
              <a:spcAft>
                <a:spcPts val="0"/>
              </a:spcAft>
              <a:buNone/>
            </a:pPr>
            <a:r>
              <a:rPr lang="es"/>
              <a:t>:- use_module(library(http/http_json)).</a:t>
            </a:r>
            <a:endParaRPr/>
          </a:p>
          <a:p>
            <a:pPr indent="0" lvl="0" marL="0" rtl="0" algn="l">
              <a:spcBef>
                <a:spcPts val="0"/>
              </a:spcBef>
              <a:spcAft>
                <a:spcPts val="0"/>
              </a:spcAft>
              <a:buNone/>
            </a:pPr>
            <a:r>
              <a:rPr lang="es"/>
              <a:t>:- use_module(library(http/html_write)).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http_handler(root(api/greet/Name), greeting(Name), [method(get)]).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greeting(Name, Request) :-</a:t>
            </a:r>
            <a:endParaRPr/>
          </a:p>
          <a:p>
            <a:pPr indent="0" lvl="0" marL="0" rtl="0" algn="l">
              <a:spcBef>
                <a:spcPts val="0"/>
              </a:spcBef>
              <a:spcAft>
                <a:spcPts val="0"/>
              </a:spcAft>
              <a:buNone/>
            </a:pPr>
            <a:r>
              <a:rPr lang="es"/>
              <a:t>    swritef(Output, 'Hola %w', [Name]),</a:t>
            </a:r>
            <a:endParaRPr/>
          </a:p>
          <a:p>
            <a:pPr indent="0" lvl="0" marL="0" rtl="0" algn="l">
              <a:spcBef>
                <a:spcPts val="0"/>
              </a:spcBef>
              <a:spcAft>
                <a:spcPts val="0"/>
              </a:spcAft>
              <a:buNone/>
            </a:pPr>
            <a:r>
              <a:rPr lang="es"/>
              <a:t>    reply_json(_{text:Output}).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http_handler(root(greet/Name), greeting_html(Name), []).</a:t>
            </a:r>
            <a:endParaRPr/>
          </a:p>
          <a:p>
            <a:pPr indent="0" lvl="0" marL="0" rtl="0" algn="l">
              <a:spcBef>
                <a:spcPts val="0"/>
              </a:spcBef>
              <a:spcAft>
                <a:spcPts val="0"/>
              </a:spcAft>
              <a:buNone/>
            </a:pPr>
            <a:r>
              <a:rPr lang="es"/>
              <a:t>greeting_html(Name, Request) :-</a:t>
            </a:r>
            <a:endParaRPr/>
          </a:p>
          <a:p>
            <a:pPr indent="0" lvl="0" marL="0" rtl="0" algn="l">
              <a:spcBef>
                <a:spcPts val="0"/>
              </a:spcBef>
              <a:spcAft>
                <a:spcPts val="0"/>
              </a:spcAft>
              <a:buNone/>
            </a:pPr>
            <a:r>
              <a:rPr lang="es"/>
              <a:t>    reply_html_page(</a:t>
            </a:r>
            <a:endParaRPr/>
          </a:p>
          <a:p>
            <a:pPr indent="0" lvl="0" marL="0" rtl="0" algn="l">
              <a:spcBef>
                <a:spcPts val="0"/>
              </a:spcBef>
              <a:spcAft>
                <a:spcPts val="0"/>
              </a:spcAft>
              <a:buNone/>
            </a:pPr>
            <a:r>
              <a:rPr lang="es"/>
              <a:t>   	 title('Prolog saluda'),</a:t>
            </a:r>
            <a:endParaRPr/>
          </a:p>
          <a:p>
            <a:pPr indent="0" lvl="0" marL="0" rtl="0" algn="l">
              <a:spcBef>
                <a:spcPts val="0"/>
              </a:spcBef>
              <a:spcAft>
                <a:spcPts val="0"/>
              </a:spcAft>
              <a:buNone/>
            </a:pPr>
            <a:r>
              <a:rPr lang="es"/>
              <a:t>   	 [</a:t>
            </a:r>
            <a:endParaRPr/>
          </a:p>
          <a:p>
            <a:pPr indent="0" lvl="0" marL="0" rtl="0" algn="l">
              <a:spcBef>
                <a:spcPts val="0"/>
              </a:spcBef>
              <a:spcAft>
                <a:spcPts val="0"/>
              </a:spcAft>
              <a:buNone/>
            </a:pPr>
            <a:r>
              <a:rPr lang="es"/>
              <a:t>   		 h1(['Saludos ', Name]),</a:t>
            </a:r>
            <a:endParaRPr/>
          </a:p>
          <a:p>
            <a:pPr indent="0" lvl="0" marL="0" rtl="0" algn="l">
              <a:spcBef>
                <a:spcPts val="0"/>
              </a:spcBef>
              <a:spcAft>
                <a:spcPts val="0"/>
              </a:spcAft>
              <a:buNone/>
            </a:pPr>
            <a:r>
              <a:rPr lang="es"/>
              <a:t>   		 p([style('color: blue')], 'Servidor Prolog')</a:t>
            </a:r>
            <a:endParaRPr/>
          </a:p>
          <a:p>
            <a:pPr indent="0" lvl="0" marL="0" rtl="0" algn="l">
              <a:spcBef>
                <a:spcPts val="0"/>
              </a:spcBef>
              <a:spcAft>
                <a:spcPts val="0"/>
              </a:spcAft>
              <a:buNone/>
            </a:pPr>
            <a:r>
              <a:rPr lang="e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http_daemon([port(8080),fork(false)]).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DCG (Gramáticas)</a:t>
            </a:r>
            <a:endParaRPr/>
          </a:p>
        </p:txBody>
      </p:sp>
      <p:sp>
        <p:nvSpPr>
          <p:cNvPr id="216" name="Google Shape;216;p3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Gramáticas que sirven para parsear, comprobar y generar sobre listas de tokens.</a:t>
            </a:r>
            <a:endParaRPr/>
          </a:p>
          <a:p>
            <a:pPr indent="0" lvl="0" marL="0" rtl="0" algn="l">
              <a:spcBef>
                <a:spcPts val="1600"/>
              </a:spcBef>
              <a:spcAft>
                <a:spcPts val="1600"/>
              </a:spcAft>
              <a:buNone/>
            </a:pPr>
            <a:r>
              <a:rPr lang="es"/>
              <a:t>Muy útil para crear lenguajes, desde Regex simples a lenguajes Turing-completos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gramáticas</a:t>
            </a:r>
            <a:endParaRPr/>
          </a:p>
        </p:txBody>
      </p:sp>
      <p:sp>
        <p:nvSpPr>
          <p:cNvPr id="222" name="Google Shape;222;p36"/>
          <p:cNvSpPr txBox="1"/>
          <p:nvPr/>
        </p:nvSpPr>
        <p:spPr>
          <a:xfrm>
            <a:off x="295600" y="307425"/>
            <a:ext cx="4079400" cy="40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expr(node(number, X)) --&gt; [X], { number(X)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expr(node(+, S1, S2)) --&gt; expr(S1), [+], expr(S2).</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exec(node(number, X), X).</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exec(node(+, S1, S2), Output)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exec(S1, N1),</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exec(S2, N2),</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Output is N1+N2.</a:t>
            </a:r>
            <a:endParaRPr>
              <a:latin typeface="Roboto"/>
              <a:ea typeface="Roboto"/>
              <a:cs typeface="Roboto"/>
              <a:sym typeface="Roboto"/>
            </a:endParaRPr>
          </a:p>
        </p:txBody>
      </p:sp>
      <p:sp>
        <p:nvSpPr>
          <p:cNvPr id="223" name="Google Shape;223;p36"/>
          <p:cNvSpPr txBox="1"/>
          <p:nvPr/>
        </p:nvSpPr>
        <p:spPr>
          <a:xfrm>
            <a:off x="4907025" y="342900"/>
            <a:ext cx="4079400" cy="36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phrase(expr(Tree), [1,+,2]),</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exec(Tree, Output),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write(Output).</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Más cosas interesantes</a:t>
            </a:r>
            <a:endParaRPr/>
          </a:p>
        </p:txBody>
      </p:sp>
      <p:sp>
        <p:nvSpPr>
          <p:cNvPr id="229" name="Google Shape;229;p3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Pengines</a:t>
            </a:r>
            <a:endParaRPr/>
          </a:p>
          <a:p>
            <a:pPr indent="-342900" lvl="0" marL="457200" rtl="0" algn="l">
              <a:spcBef>
                <a:spcPts val="0"/>
              </a:spcBef>
              <a:spcAft>
                <a:spcPts val="0"/>
              </a:spcAft>
              <a:buSzPts val="1800"/>
              <a:buChar char="●"/>
            </a:pPr>
            <a:r>
              <a:rPr lang="es"/>
              <a:t>CHR</a:t>
            </a:r>
            <a:endParaRPr/>
          </a:p>
          <a:p>
            <a:pPr indent="-342900" lvl="0" marL="457200" rtl="0" algn="l">
              <a:spcBef>
                <a:spcPts val="0"/>
              </a:spcBef>
              <a:spcAft>
                <a:spcPts val="0"/>
              </a:spcAft>
              <a:buSzPts val="1800"/>
              <a:buChar char="●"/>
            </a:pPr>
            <a:r>
              <a:rPr lang="es"/>
              <a:t>Tabling</a:t>
            </a:r>
            <a:endParaRPr/>
          </a:p>
          <a:p>
            <a:pPr indent="-342900" lvl="0" marL="457200" rtl="0" algn="l">
              <a:spcBef>
                <a:spcPts val="0"/>
              </a:spcBef>
              <a:spcAft>
                <a:spcPts val="0"/>
              </a:spcAft>
              <a:buSzPts val="1800"/>
              <a:buChar char="●"/>
            </a:pPr>
            <a:r>
              <a:rPr lang="es"/>
              <a:t>Macros (goal_expansion/term_expansion)</a:t>
            </a:r>
            <a:endParaRPr/>
          </a:p>
          <a:p>
            <a:pPr indent="-342900" lvl="0" marL="457200" rtl="0" algn="l">
              <a:spcBef>
                <a:spcPts val="0"/>
              </a:spcBef>
              <a:spcAft>
                <a:spcPts val="0"/>
              </a:spcAft>
              <a:buSzPts val="1800"/>
              <a:buChar char="●"/>
            </a:pPr>
            <a:r>
              <a:rPr lang="es"/>
              <a:t>PlUnit / PlDoc</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RDF</a:t>
            </a:r>
            <a:endParaRPr/>
          </a:p>
        </p:txBody>
      </p:sp>
      <p:sp>
        <p:nvSpPr>
          <p:cNvPr id="235" name="Google Shape;235;p38"/>
          <p:cNvSpPr txBox="1"/>
          <p:nvPr>
            <p:ph idx="1" type="body"/>
          </p:nvPr>
        </p:nvSpPr>
        <p:spPr>
          <a:xfrm>
            <a:off x="471900" y="1919075"/>
            <a:ext cx="53670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Resource Description Framework</a:t>
            </a:r>
            <a:endParaRPr/>
          </a:p>
          <a:p>
            <a:pPr indent="-342900" lvl="0" marL="457200" rtl="0" algn="l">
              <a:spcBef>
                <a:spcPts val="0"/>
              </a:spcBef>
              <a:spcAft>
                <a:spcPts val="0"/>
              </a:spcAft>
              <a:buSzPts val="1800"/>
              <a:buChar char="●"/>
            </a:pPr>
            <a:r>
              <a:rPr lang="es"/>
              <a:t>Un formato para representar todo aquello que pueda ser descriptible</a:t>
            </a:r>
            <a:endParaRPr/>
          </a:p>
          <a:p>
            <a:pPr indent="-342900" lvl="0" marL="457200" rtl="0" algn="l">
              <a:spcBef>
                <a:spcPts val="0"/>
              </a:spcBef>
              <a:spcAft>
                <a:spcPts val="0"/>
              </a:spcAft>
              <a:buSzPts val="1800"/>
              <a:buChar char="●"/>
            </a:pPr>
            <a:r>
              <a:rPr lang="es"/>
              <a:t>Triples</a:t>
            </a:r>
            <a:endParaRPr/>
          </a:p>
          <a:p>
            <a:pPr indent="-317500" lvl="1" marL="914400" rtl="0" algn="l">
              <a:spcBef>
                <a:spcPts val="0"/>
              </a:spcBef>
              <a:spcAft>
                <a:spcPts val="0"/>
              </a:spcAft>
              <a:buSzPts val="1400"/>
              <a:buChar char="○"/>
            </a:pPr>
            <a:r>
              <a:rPr lang="es"/>
              <a:t>Sujeto</a:t>
            </a:r>
            <a:endParaRPr/>
          </a:p>
          <a:p>
            <a:pPr indent="-317500" lvl="1" marL="914400" rtl="0" algn="l">
              <a:spcBef>
                <a:spcPts val="0"/>
              </a:spcBef>
              <a:spcAft>
                <a:spcPts val="0"/>
              </a:spcAft>
              <a:buSzPts val="1400"/>
              <a:buChar char="○"/>
            </a:pPr>
            <a:r>
              <a:rPr lang="es"/>
              <a:t>Predicado</a:t>
            </a:r>
            <a:endParaRPr/>
          </a:p>
          <a:p>
            <a:pPr indent="-317500" lvl="1" marL="914400" rtl="0" algn="l">
              <a:spcBef>
                <a:spcPts val="0"/>
              </a:spcBef>
              <a:spcAft>
                <a:spcPts val="0"/>
              </a:spcAft>
              <a:buSzPts val="1400"/>
              <a:buChar char="○"/>
            </a:pPr>
            <a:r>
              <a:rPr lang="es"/>
              <a:t>Objeto</a:t>
            </a:r>
            <a:endParaRPr/>
          </a:p>
          <a:p>
            <a:pPr indent="-342900" lvl="0" marL="457200" rtl="0" algn="l">
              <a:spcBef>
                <a:spcPts val="0"/>
              </a:spcBef>
              <a:spcAft>
                <a:spcPts val="0"/>
              </a:spcAft>
              <a:buSzPts val="1800"/>
              <a:buChar char="●"/>
            </a:pPr>
            <a:r>
              <a:rPr lang="es"/>
              <a:t>Aserciones de triples</a:t>
            </a:r>
            <a:endParaRPr/>
          </a:p>
          <a:p>
            <a:pPr indent="-342900" lvl="0" marL="457200" rtl="0" algn="l">
              <a:spcBef>
                <a:spcPts val="0"/>
              </a:spcBef>
              <a:spcAft>
                <a:spcPts val="0"/>
              </a:spcAft>
              <a:buSzPts val="1800"/>
              <a:buChar char="●"/>
            </a:pPr>
            <a:r>
              <a:rPr lang="es"/>
              <a:t>IRI</a:t>
            </a:r>
            <a:endParaRPr/>
          </a:p>
          <a:p>
            <a:pPr indent="-342900" lvl="0" marL="457200" rtl="0" algn="l">
              <a:spcBef>
                <a:spcPts val="0"/>
              </a:spcBef>
              <a:spcAft>
                <a:spcPts val="0"/>
              </a:spcAft>
              <a:buSzPts val="1800"/>
              <a:buChar char="●"/>
            </a:pPr>
            <a:r>
              <a:rPr lang="es"/>
              <a:t>La combinación resultante es un grafo</a:t>
            </a:r>
            <a:endParaRPr/>
          </a:p>
        </p:txBody>
      </p:sp>
      <p:pic>
        <p:nvPicPr>
          <p:cNvPr id="236" name="Google Shape;236;p38"/>
          <p:cNvPicPr preferRelativeResize="0"/>
          <p:nvPr/>
        </p:nvPicPr>
        <p:blipFill>
          <a:blip r:embed="rId3">
            <a:alphaModFix/>
          </a:blip>
          <a:stretch>
            <a:fillRect/>
          </a:stretch>
        </p:blipFill>
        <p:spPr>
          <a:xfrm>
            <a:off x="5838777" y="520150"/>
            <a:ext cx="2855225" cy="35715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idx="4294967295"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RDF Schema</a:t>
            </a:r>
            <a:endParaRPr/>
          </a:p>
        </p:txBody>
      </p:sp>
      <p:sp>
        <p:nvSpPr>
          <p:cNvPr id="242" name="Google Shape;242;p3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RDF/XML</a:t>
            </a:r>
            <a:endParaRPr/>
          </a:p>
        </p:txBody>
      </p:sp>
      <p:sp>
        <p:nvSpPr>
          <p:cNvPr id="243" name="Google Shape;243;p39"/>
          <p:cNvSpPr txBox="1"/>
          <p:nvPr/>
        </p:nvSpPr>
        <p:spPr>
          <a:xfrm>
            <a:off x="323625" y="219600"/>
            <a:ext cx="8668800" cy="41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&lt;?xml version="1.0" encoding="utf-8"?&gt;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&lt;rdf:RDF xmlns:contact="http://www.w3.org/2000/10/swap/pim/contact#" xmlns:eric="http://www.w3.org/People/EM/contact#" xmlns:rdf="http://www.w3.org/1999/02/22-rdf-syntax-ns#"&gt;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 rdf:about="http://www.w3.org/People/EM/contact#me"&gt;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&lt;contact:fullName&gt;Eric Miller&lt;/contact:fullName&gt;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 rdf:about="http://www.w3.org/People/EM/contact#me"&gt;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&lt;contact:mailbox rdf:resource="mailto:e.miller123(at)example"/&gt;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 rdf:about="http://www.w3.org/People/EM/contact#me"&gt;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&lt;contact:personalTitle&gt;Dr.&lt;/contact:personalTitle&gt;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 rdf:about="http://www.w3.org/People/EM/contact#me"&gt;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&lt;rdf:type rdf:resource="http://www.w3.org/2000/10/swap/pim/contact#Person"/&gt;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&lt;/rdf:Description&gt;</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&lt;/rdf:RDF&gt;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Turtle</a:t>
            </a:r>
            <a:endParaRPr/>
          </a:p>
        </p:txBody>
      </p:sp>
      <p:sp>
        <p:nvSpPr>
          <p:cNvPr id="249" name="Google Shape;249;p40"/>
          <p:cNvSpPr txBox="1"/>
          <p:nvPr/>
        </p:nvSpPr>
        <p:spPr>
          <a:xfrm>
            <a:off x="196500" y="173375"/>
            <a:ext cx="6599700" cy="18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@prefix eric:    &lt;http://www.w3.org/People/EM/contact#&gt;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@prefix contact: &lt;http://www.w3.org/2000/10/swap/pim/contact#&gt;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@prefix rdf:     &lt;http://www.w3.org/1999/02/22-rdf-syntax-ns#&gt;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eric:me contact:fullName "Eric Miller"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eric:me contact:mailbox &lt;mailto:e.miller123(at)example&gt;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eric:me contact:personalTitle "Dr."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eric:me rdf:type contact:Person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50" name="Google Shape;250;p40"/>
          <p:cNvSpPr txBox="1"/>
          <p:nvPr/>
        </p:nvSpPr>
        <p:spPr>
          <a:xfrm>
            <a:off x="360475" y="2279150"/>
            <a:ext cx="6599700" cy="18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@prefix eric:    &lt;http://www.w3.org/People/EM/contact#&gt;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@prefix contact: &lt;http://www.w3.org/2000/10/swap/pim/contact#&gt;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@prefix rdf:     &lt;http://www.w3.org/1999/02/22-rdf-syntax-ns#&gt;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eric:me contact:fullName "Eric Miller"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contact:mailbox &lt;mailto:e.miller123(at)example&gt;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contact:personalTitle "Dr."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a contact:Person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Triplestores</a:t>
            </a:r>
            <a:endParaRPr/>
          </a:p>
        </p:txBody>
      </p:sp>
      <p:sp>
        <p:nvSpPr>
          <p:cNvPr id="256" name="Google Shape;256;p4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Apache Jena</a:t>
            </a:r>
            <a:endParaRPr/>
          </a:p>
          <a:p>
            <a:pPr indent="-342900" lvl="0" marL="457200" rtl="0" algn="l">
              <a:spcBef>
                <a:spcPts val="0"/>
              </a:spcBef>
              <a:spcAft>
                <a:spcPts val="0"/>
              </a:spcAft>
              <a:buSzPts val="1800"/>
              <a:buChar char="●"/>
            </a:pPr>
            <a:r>
              <a:rPr lang="es"/>
              <a:t>Virtuoso</a:t>
            </a:r>
            <a:endParaRPr/>
          </a:p>
          <a:p>
            <a:pPr indent="-342900" lvl="0" marL="457200" rtl="0" algn="l">
              <a:spcBef>
                <a:spcPts val="0"/>
              </a:spcBef>
              <a:spcAft>
                <a:spcPts val="0"/>
              </a:spcAft>
              <a:buSzPts val="1800"/>
              <a:buChar char="●"/>
            </a:pPr>
            <a:r>
              <a:rPr lang="es"/>
              <a:t>TerminusDB</a:t>
            </a:r>
            <a:endParaRPr/>
          </a:p>
          <a:p>
            <a:pPr indent="-342900" lvl="0" marL="457200" rtl="0" algn="l">
              <a:spcBef>
                <a:spcPts val="0"/>
              </a:spcBef>
              <a:spcAft>
                <a:spcPts val="0"/>
              </a:spcAft>
              <a:buSzPts val="1800"/>
              <a:buChar char="●"/>
            </a:pPr>
            <a:r>
              <a:rPr lang="es"/>
              <a:t>Amazon Neptune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Sintaxis</a:t>
            </a:r>
            <a:endParaRPr/>
          </a:p>
        </p:txBody>
      </p:sp>
      <p:sp>
        <p:nvSpPr>
          <p:cNvPr id="88" name="Google Shape;88;p15"/>
          <p:cNvSpPr txBox="1"/>
          <p:nvPr>
            <p:ph idx="1" type="body"/>
          </p:nvPr>
        </p:nvSpPr>
        <p:spPr>
          <a:xfrm>
            <a:off x="471900" y="1714500"/>
            <a:ext cx="8222100" cy="2915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1500"/>
              <a:t>Términos</a:t>
            </a:r>
            <a:endParaRPr sz="1500"/>
          </a:p>
          <a:p>
            <a:pPr indent="0" lvl="0" marL="0" rtl="0" algn="l">
              <a:lnSpc>
                <a:spcPct val="100000"/>
              </a:lnSpc>
              <a:spcBef>
                <a:spcPts val="1600"/>
              </a:spcBef>
              <a:spcAft>
                <a:spcPts val="0"/>
              </a:spcAft>
              <a:buNone/>
            </a:pPr>
            <a:r>
              <a:rPr lang="es" sz="1500"/>
              <a:t>	Constantes</a:t>
            </a:r>
            <a:endParaRPr sz="1500"/>
          </a:p>
          <a:p>
            <a:pPr indent="0" lvl="0" marL="0" rtl="0" algn="l">
              <a:lnSpc>
                <a:spcPct val="100000"/>
              </a:lnSpc>
              <a:spcBef>
                <a:spcPts val="1600"/>
              </a:spcBef>
              <a:spcAft>
                <a:spcPts val="0"/>
              </a:spcAft>
              <a:buNone/>
            </a:pPr>
            <a:r>
              <a:rPr lang="es" sz="1500"/>
              <a:t>		</a:t>
            </a:r>
            <a:r>
              <a:rPr lang="es" sz="1500"/>
              <a:t>Átomos: socrates, platon, ‘Telefónica’, …</a:t>
            </a:r>
            <a:endParaRPr sz="1500"/>
          </a:p>
          <a:p>
            <a:pPr indent="0" lvl="0" marL="0" rtl="0" algn="l">
              <a:lnSpc>
                <a:spcPct val="100000"/>
              </a:lnSpc>
              <a:spcBef>
                <a:spcPts val="1600"/>
              </a:spcBef>
              <a:spcAft>
                <a:spcPts val="0"/>
              </a:spcAft>
              <a:buNone/>
            </a:pPr>
            <a:r>
              <a:rPr lang="es" sz="1500"/>
              <a:t>		</a:t>
            </a:r>
            <a:r>
              <a:rPr lang="es" sz="1500"/>
              <a:t>Números: 12, 56, 70, …</a:t>
            </a:r>
            <a:endParaRPr sz="1500"/>
          </a:p>
          <a:p>
            <a:pPr indent="0" lvl="0" marL="0" rtl="0" algn="l">
              <a:lnSpc>
                <a:spcPct val="100000"/>
              </a:lnSpc>
              <a:spcBef>
                <a:spcPts val="1600"/>
              </a:spcBef>
              <a:spcAft>
                <a:spcPts val="0"/>
              </a:spcAft>
              <a:buNone/>
            </a:pPr>
            <a:r>
              <a:rPr lang="es" sz="1500"/>
              <a:t>		(Strings: “En un lugar de la mancha...”,...</a:t>
            </a:r>
            <a:endParaRPr sz="1500"/>
          </a:p>
          <a:p>
            <a:pPr indent="0" lvl="0" marL="0" rtl="0" algn="l">
              <a:lnSpc>
                <a:spcPct val="100000"/>
              </a:lnSpc>
              <a:spcBef>
                <a:spcPts val="1600"/>
              </a:spcBef>
              <a:spcAft>
                <a:spcPts val="0"/>
              </a:spcAft>
              <a:buNone/>
            </a:pPr>
            <a:r>
              <a:rPr lang="es" sz="1500"/>
              <a:t>	Variables: X, Y, Name, Author, … Libres o ligadas. Una vez ligadas son inmutables.</a:t>
            </a:r>
            <a:endParaRPr sz="1500"/>
          </a:p>
          <a:p>
            <a:pPr indent="0" lvl="0" marL="0" rtl="0" algn="l">
              <a:lnSpc>
                <a:spcPct val="100000"/>
              </a:lnSpc>
              <a:spcBef>
                <a:spcPts val="1600"/>
              </a:spcBef>
              <a:spcAft>
                <a:spcPts val="0"/>
              </a:spcAft>
              <a:buNone/>
            </a:pPr>
            <a:r>
              <a:rPr lang="es" sz="1500"/>
              <a:t>	Compuestos: functor (átomo) + términos</a:t>
            </a:r>
            <a:endParaRPr sz="1500"/>
          </a:p>
          <a:p>
            <a:pPr indent="0" lvl="0" marL="0" rtl="0" algn="l">
              <a:lnSpc>
                <a:spcPct val="100000"/>
              </a:lnSpc>
              <a:spcBef>
                <a:spcPts val="1600"/>
              </a:spcBef>
              <a:spcAft>
                <a:spcPts val="1600"/>
              </a:spcAft>
              <a:buNone/>
            </a:pPr>
            <a:r>
              <a:rPr lang="es" sz="1500"/>
              <a:t>Comentarios: % Ni idea de como funciona esto y Quasi Quotations</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¿Y si las propias tripletas también definieran la aplicación web?</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Lyncex</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Compuestos: hechos y reglas</a:t>
            </a:r>
            <a:endParaRPr/>
          </a:p>
        </p:txBody>
      </p:sp>
      <p:sp>
        <p:nvSpPr>
          <p:cNvPr id="94" name="Google Shape;94;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Los compuestos son términos. Se definen por un functor y N términos. La cantidad de términos se llama aridad. member/2, write/1, append/3,...</a:t>
            </a:r>
            <a:endParaRPr/>
          </a:p>
          <a:p>
            <a:pPr indent="0" lvl="0" marL="0" rtl="0" algn="l">
              <a:spcBef>
                <a:spcPts val="1600"/>
              </a:spcBef>
              <a:spcAft>
                <a:spcPts val="0"/>
              </a:spcAft>
              <a:buNone/>
            </a:pPr>
            <a:r>
              <a:rPr lang="es"/>
              <a:t>Los compuestos pueden llevar asociados un cuerpo (reglas) o no (hechos).</a:t>
            </a:r>
            <a:endParaRPr/>
          </a:p>
          <a:p>
            <a:pPr indent="0" lvl="0" marL="0" rtl="0" algn="l">
              <a:spcBef>
                <a:spcPts val="1600"/>
              </a:spcBef>
              <a:spcAft>
                <a:spcPts val="0"/>
              </a:spcAft>
              <a:buNone/>
            </a:pPr>
            <a:r>
              <a:rPr lang="es"/>
              <a:t>El cuerpo es un predicado que se tiene que ser cierto para que la cabeza lo sea (implicación inversa).</a:t>
            </a:r>
            <a:endParaRPr/>
          </a:p>
          <a:p>
            <a:pPr indent="0" lvl="0" marL="0" rtl="0" algn="l">
              <a:spcBef>
                <a:spcPts val="1600"/>
              </a:spcBef>
              <a:spcAft>
                <a:spcPts val="0"/>
              </a:spcAft>
              <a:buNone/>
            </a:pPr>
            <a:r>
              <a:rPr lang="es"/>
              <a:t>mortal(X) :- humano(X).</a:t>
            </a:r>
            <a:endParaRPr/>
          </a:p>
          <a:p>
            <a:pPr indent="0" lvl="0" marL="0" rtl="0" algn="l">
              <a:spcBef>
                <a:spcPts val="1600"/>
              </a:spcBef>
              <a:spcAft>
                <a:spcPts val="0"/>
              </a:spcAft>
              <a:buNone/>
            </a:pPr>
            <a:r>
              <a:rPr lang="es"/>
              <a:t>humano(socrates) :- true. es equivalente a humano(socrates).</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Semántica</a:t>
            </a:r>
            <a:endParaRPr/>
          </a:p>
        </p:txBody>
      </p:sp>
      <p:sp>
        <p:nvSpPr>
          <p:cNvPr id="100" name="Google Shape;100;p17"/>
          <p:cNvSpPr txBox="1"/>
          <p:nvPr>
            <p:ph idx="1" type="body"/>
          </p:nvPr>
        </p:nvSpPr>
        <p:spPr>
          <a:xfrm>
            <a:off x="471900" y="1629750"/>
            <a:ext cx="8222100" cy="29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Los programas Prolog son una base de conocimiento. El código fuente es simplemente un estado inicial de la base de conocimiento.</a:t>
            </a:r>
            <a:endParaRPr/>
          </a:p>
          <a:p>
            <a:pPr indent="0" lvl="0" marL="0" rtl="0" algn="l">
              <a:spcBef>
                <a:spcPts val="1600"/>
              </a:spcBef>
              <a:spcAft>
                <a:spcPts val="0"/>
              </a:spcAft>
              <a:buNone/>
            </a:pPr>
            <a:r>
              <a:rPr lang="es"/>
              <a:t>Inicialmente Prolog se diseña como un lenguaje orientado a consultas, como SQL, donde tenemos un terminal.</a:t>
            </a:r>
            <a:endParaRPr/>
          </a:p>
          <a:p>
            <a:pPr indent="0" lvl="0" marL="0" rtl="0" algn="l">
              <a:spcBef>
                <a:spcPts val="1600"/>
              </a:spcBef>
              <a:spcAft>
                <a:spcPts val="0"/>
              </a:spcAft>
              <a:buNone/>
            </a:pPr>
            <a:r>
              <a:rPr lang="es"/>
              <a:t>En el terminal escribimos predicados para ver si son ciertos o no, dado el conocimiento del programa (suposición del mundo cerrado). Cuando introducimos variables, busca valores para las variables que cumplan el predicado.</a:t>
            </a:r>
            <a:endParaRPr/>
          </a:p>
          <a:p>
            <a:pPr indent="0" lvl="0" marL="0" rtl="0" algn="l">
              <a:spcBef>
                <a:spcPts val="1600"/>
              </a:spcBef>
              <a:spcAft>
                <a:spcPts val="0"/>
              </a:spcAft>
              <a:buNone/>
            </a:pPr>
            <a:r>
              <a:rPr lang="es"/>
              <a:t>Prolog implementa el algoritmo de búsqueda (backtracking) por nosotros</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Backtracking</a:t>
            </a:r>
            <a:endParaRPr/>
          </a:p>
        </p:txBody>
      </p:sp>
      <p:sp>
        <p:nvSpPr>
          <p:cNvPr id="106" name="Google Shape;106;p18"/>
          <p:cNvSpPr txBox="1"/>
          <p:nvPr>
            <p:ph idx="1" type="body"/>
          </p:nvPr>
        </p:nvSpPr>
        <p:spPr>
          <a:xfrm>
            <a:off x="471900" y="1699100"/>
            <a:ext cx="8222100" cy="29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Prolog al tratar de demostrar en predicado, busca algún compuesto con el mismo functor, en la base de conocimiento (de arriba a abajo).</a:t>
            </a:r>
            <a:endParaRPr/>
          </a:p>
          <a:p>
            <a:pPr indent="0" lvl="0" marL="0" rtl="0" algn="l">
              <a:spcBef>
                <a:spcPts val="1600"/>
              </a:spcBef>
              <a:spcAft>
                <a:spcPts val="0"/>
              </a:spcAft>
              <a:buNone/>
            </a:pPr>
            <a:r>
              <a:rPr lang="es"/>
              <a:t>Si es un hecho, unifica con él. (Más adelante veremos unificación).</a:t>
            </a:r>
            <a:endParaRPr/>
          </a:p>
          <a:p>
            <a:pPr indent="0" lvl="0" marL="0" rtl="0" algn="l">
              <a:spcBef>
                <a:spcPts val="1600"/>
              </a:spcBef>
              <a:spcAft>
                <a:spcPts val="0"/>
              </a:spcAft>
              <a:buNone/>
            </a:pPr>
            <a:r>
              <a:rPr lang="es"/>
              <a:t>Si es una regla, pasa a tratar de demostrar el cuerpo de la regla.</a:t>
            </a:r>
            <a:endParaRPr/>
          </a:p>
          <a:p>
            <a:pPr indent="0" lvl="0" marL="0" rtl="0" algn="l">
              <a:spcBef>
                <a:spcPts val="1600"/>
              </a:spcBef>
              <a:spcAft>
                <a:spcPts val="0"/>
              </a:spcAft>
              <a:buNone/>
            </a:pPr>
            <a:r>
              <a:rPr lang="es"/>
              <a:t>Si llega a un punto en el que no puede continuar, falla. Vuelve hacia atrás, deshace todas las unificaciones realizadas y si hay algún punto de elección, toma otra ruta.</a:t>
            </a:r>
            <a:endParaRPr/>
          </a:p>
          <a:p>
            <a:pPr indent="0" lvl="0" marL="0" rtl="0" algn="l">
              <a:spcBef>
                <a:spcPts val="1600"/>
              </a:spcBef>
              <a:spcAft>
                <a:spcPts val="1600"/>
              </a:spcAft>
              <a:buNone/>
            </a:pPr>
            <a:r>
              <a:t/>
            </a:r>
            <a:endParaRPr/>
          </a:p>
        </p:txBody>
      </p:sp>
      <p:pic>
        <p:nvPicPr>
          <p:cNvPr id="107" name="Google Shape;107;p18"/>
          <p:cNvPicPr preferRelativeResize="0"/>
          <p:nvPr/>
        </p:nvPicPr>
        <p:blipFill>
          <a:blip r:embed="rId3">
            <a:alphaModFix/>
          </a:blip>
          <a:stretch>
            <a:fillRect/>
          </a:stretch>
        </p:blipFill>
        <p:spPr>
          <a:xfrm>
            <a:off x="5071275" y="141875"/>
            <a:ext cx="3429094" cy="150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Ejemplo básico</a:t>
            </a:r>
            <a:endParaRPr/>
          </a:p>
        </p:txBody>
      </p:sp>
      <p:sp>
        <p:nvSpPr>
          <p:cNvPr id="113" name="Google Shape;113;p19"/>
          <p:cNvSpPr txBox="1"/>
          <p:nvPr/>
        </p:nvSpPr>
        <p:spPr>
          <a:xfrm>
            <a:off x="283775" y="201000"/>
            <a:ext cx="3074400" cy="3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human(socrates).</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human(platon).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mortal(X) :- human(X).</a:t>
            </a:r>
            <a:endParaRPr>
              <a:latin typeface="Roboto"/>
              <a:ea typeface="Roboto"/>
              <a:cs typeface="Roboto"/>
              <a:sym typeface="Roboto"/>
            </a:endParaRPr>
          </a:p>
        </p:txBody>
      </p:sp>
      <p:sp>
        <p:nvSpPr>
          <p:cNvPr id="114" name="Google Shape;114;p19"/>
          <p:cNvSpPr txBox="1"/>
          <p:nvPr/>
        </p:nvSpPr>
        <p:spPr>
          <a:xfrm>
            <a:off x="4788775" y="295600"/>
            <a:ext cx="4032000" cy="40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 [mortal].</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human(platon).</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human(adrian).</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false.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mortal(socrates).</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true.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 mortal(X).</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socrates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X = platon.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s">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Debug</a:t>
            </a:r>
            <a:endParaRPr/>
          </a:p>
        </p:txBody>
      </p:sp>
      <p:sp>
        <p:nvSpPr>
          <p:cNvPr id="120" name="Google Shape;120;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trace entra en debug en modo texto</a:t>
            </a:r>
            <a:endParaRPr/>
          </a:p>
          <a:p>
            <a:pPr indent="0" lvl="0" marL="0" rtl="0" algn="l">
              <a:spcBef>
                <a:spcPts val="1600"/>
              </a:spcBef>
              <a:spcAft>
                <a:spcPts val="0"/>
              </a:spcAft>
              <a:buNone/>
            </a:pPr>
            <a:r>
              <a:rPr lang="es"/>
              <a:t>gtrace entra en debug en modo gráfico</a:t>
            </a:r>
            <a:endParaRPr/>
          </a:p>
          <a:p>
            <a:pPr indent="0" lvl="0" marL="0" rtl="0" algn="l">
              <a:spcBef>
                <a:spcPts val="1600"/>
              </a:spcBef>
              <a:spcAft>
                <a:spcPts val="1600"/>
              </a:spcAft>
              <a:buNone/>
            </a:pPr>
            <a:r>
              <a:rPr lang="es"/>
              <a:t>Podemos ir hacia atrás, ver todo el árbol de backtracking, modificar código en caliente, etc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Unificación</a:t>
            </a:r>
            <a:endParaRPr/>
          </a:p>
        </p:txBody>
      </p:sp>
      <p:sp>
        <p:nvSpPr>
          <p:cNvPr id="126" name="Google Shape;126;p2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o ¿pueden juntarse dos expresiones en una sin contradecirse?</a:t>
            </a:r>
            <a:endParaRPr/>
          </a:p>
          <a:p>
            <a:pPr indent="0" lvl="0" marL="0" rtl="0" algn="l">
              <a:spcBef>
                <a:spcPts val="1600"/>
              </a:spcBef>
              <a:spcAft>
                <a:spcPts val="0"/>
              </a:spcAft>
              <a:buNone/>
            </a:pPr>
            <a:r>
              <a:rPr lang="es"/>
              <a:t>Se va término a término. Si hay dos constantes tienen que ser iguales. Si hay una constante y una variable libre, la variable toma el valor de la constante (se toma la expresión más restrictiva). Si hay dos variables libres, siempre funciona. Los compuestos realizan esto de forma recursiva.</a:t>
            </a:r>
            <a:endParaRPr/>
          </a:p>
          <a:p>
            <a:pPr indent="0" lvl="0" marL="0" rtl="0" algn="l">
              <a:spcBef>
                <a:spcPts val="1600"/>
              </a:spcBef>
              <a:spcAft>
                <a:spcPts val="0"/>
              </a:spcAft>
              <a:buNone/>
            </a:pPr>
            <a:r>
              <a:rPr lang="es"/>
              <a:t>a = b =&gt; fail    a = X =&gt; true (y X vale a)    X=Y  =&gt; true     4+5=3+6 =&gt; false</a:t>
            </a:r>
            <a:endParaRPr/>
          </a:p>
          <a:p>
            <a:pPr indent="0" lvl="0" marL="0" rtl="0" algn="l">
              <a:spcBef>
                <a:spcPts val="1600"/>
              </a:spcBef>
              <a:spcAft>
                <a:spcPts val="1600"/>
              </a:spcAft>
              <a:buNone/>
            </a:pPr>
            <a:r>
              <a:rPr lang="es"/>
              <a:t>a = a =&gt; true   book(Name, Author) = book(‘Don Quijote’, ‘Cervantes’) =&gt; true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