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embeddedFontLst>
    <p:embeddedFont>
      <p:font typeface="Roboto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Roboto-regular.fntdata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Roboto-italic.fntdata"/><Relationship Id="rId6" Type="http://schemas.openxmlformats.org/officeDocument/2006/relationships/slide" Target="slides/slide2.xml"/><Relationship Id="rId18" Type="http://schemas.openxmlformats.org/officeDocument/2006/relationships/font" Target="fonts/Roboto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jpg"/><Relationship Id="rId4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Elementos de un sistema de control	</a:t>
            </a:r>
            <a:endParaRPr/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Adrián Arroyo Calle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Detector de Error	</a:t>
            </a:r>
            <a:endParaRPr/>
          </a:p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Comparan la señal de referencia con la señal de salida</a:t>
            </a:r>
            <a:endParaRPr/>
          </a:p>
          <a:p>
            <a:pPr indent="-342900" lvl="0" marL="457200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Comparador potenciométrico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Comparador inductivo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Amplificadores Operacionales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File:Opampdifferencing.png" id="150" name="Shape 1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8725" y="1754949"/>
            <a:ext cx="4046100" cy="2922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311700" y="93675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Actuadores</a:t>
            </a:r>
            <a:endParaRPr/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311700" y="609250"/>
            <a:ext cx="4951500" cy="373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Actúan sobre la salida</a:t>
            </a:r>
            <a:endParaRPr/>
          </a:p>
          <a:p>
            <a:pPr indent="-342900" lvl="0" marL="457200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Servomotores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Corriente continua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s"/>
              <a:t>Armadura, varía la corriente que circula en el rótor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s"/>
              <a:t>Campo, varía el campo creado en el estátor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Corriente alterna, jaula de ardilla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Motores paso a paso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Información digital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Accionamiento unipolar, con toma central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Accionamiento bipolar, sin toma central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Actuadores neumáticos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Cilindros neumáticos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Motores neumáticos</a:t>
            </a:r>
            <a:endParaRPr/>
          </a:p>
        </p:txBody>
      </p:sp>
      <p:pic>
        <p:nvPicPr>
          <p:cNvPr descr="accionamiento-bipolar-motor-paso.jpg" id="157" name="Shape 1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63200" y="0"/>
            <a:ext cx="3880800" cy="3392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Convertidores</a:t>
            </a:r>
            <a:endParaRPr/>
          </a:p>
        </p:txBody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Convierten un tipo de señal en otra</a:t>
            </a:r>
            <a:endParaRPr/>
          </a:p>
          <a:p>
            <a:pPr indent="-342900" lvl="0" marL="457200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Analógico-Digital (ADC)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Digital-Analógico (DAC)</a:t>
            </a:r>
            <a:endParaRPr/>
          </a:p>
        </p:txBody>
      </p:sp>
      <p:pic>
        <p:nvPicPr>
          <p:cNvPr descr="#9: Conversor Digital" id="164" name="Shape 1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3250" y="60525"/>
            <a:ext cx="4572000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Overview[edit]" id="165" name="Shape 1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4600" y="2495575"/>
            <a:ext cx="3108775" cy="2331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264825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Transductores y captadores	</a:t>
            </a:r>
            <a:endParaRPr/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Detectan alguna variable física y la convierten en otra más adecuada para poder ser medida y manipulada. Se les denomina sensores.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s"/>
              <a:t>Los captadores van en el bloque de realimentación y los transductores van a acondicionar la señal de mando para convertirla en una señal válida.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Tipos de sensores</a:t>
            </a:r>
            <a:endParaRPr/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Posición y proximidad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Desplazamiento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Velocidad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Presión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Fuerza y esfuerzo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Temperatura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311700" y="585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Posición y proximidad</a:t>
            </a:r>
            <a:endParaRPr/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311700" y="666300"/>
            <a:ext cx="8520600" cy="39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Inductivos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Piezas metálicas o ferromagnéticas.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Al aproximar una pieza a una campo generado por una bobina se generan unas corrientes, denominadas de Eddy. Estas generan a su vez un campo magnético que se opone al producido, disminuyendo la tensión en la bobina.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Capacitivos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Al aproximar dos placas de metal con una diferencia de potencial se genera un campo eléctrico que varía con el objeto del interior (dieléctrico).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s"/>
              <a:t>Tipo I - Metales, solo se dispone de un electrodo fijo, el otro es el objeto a detectar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s"/>
              <a:t>Tipo 2 - No Metales, dos electrodos fijos, el objeto a detectar se introduce entre ambos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Magnéticos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Relés reed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Ópticos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Constan de un emisor (un diodo LED) y un receptor (un fotodiodo o un fototransistor)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s"/>
              <a:t>Montaje en barrera, de reflexión directa y réflex</a:t>
            </a:r>
            <a:endParaRPr/>
          </a:p>
          <a:p>
            <a:pPr indent="0" lvl="0" marL="91440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File:Reed switch (aka).jpg" id="105" name="Shape 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99925" y="3312075"/>
            <a:ext cx="4059075" cy="94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Desplazamiento	</a:t>
            </a:r>
            <a:endParaRPr/>
          </a:p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Distancias cortas (&lt; 10 m)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Resistivos (potenciómetro)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Inductivos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s"/>
              <a:t>Sistema LVDT, tres bobinas 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Capacitivo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s"/>
              <a:t>Variación de distancia entre placas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s"/>
              <a:t>Variación de superficie de las placas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Distancias largas (&gt; 10 m)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Radar, láser y sónar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Ángulos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Potenciómetros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Synchro</a:t>
            </a:r>
            <a:endParaRPr/>
          </a:p>
          <a:p>
            <a: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Encoders (relativos o absolutos)</a:t>
            </a:r>
            <a:endParaRPr/>
          </a:p>
        </p:txBody>
      </p:sp>
      <p:pic>
        <p:nvPicPr>
          <p:cNvPr descr="Rotary encoder for" id="112" name="Shape 1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0700" y="410000"/>
            <a:ext cx="1981600" cy="1981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utaway view of an LVDT." id="113" name="Shape 1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2500" y="2391600"/>
            <a:ext cx="2416826" cy="2416824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Shape 114"/>
          <p:cNvSpPr txBox="1"/>
          <p:nvPr/>
        </p:nvSpPr>
        <p:spPr>
          <a:xfrm>
            <a:off x="5207263" y="410000"/>
            <a:ext cx="1767300" cy="2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Encoder Gray -&gt;</a:t>
            </a:r>
            <a:endParaRPr/>
          </a:p>
        </p:txBody>
      </p:sp>
      <p:sp>
        <p:nvSpPr>
          <p:cNvPr id="115" name="Shape 115"/>
          <p:cNvSpPr txBox="1"/>
          <p:nvPr/>
        </p:nvSpPr>
        <p:spPr>
          <a:xfrm>
            <a:off x="7299325" y="3233725"/>
            <a:ext cx="1532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&lt;- LVDT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Velocidad</a:t>
            </a:r>
            <a:endParaRPr/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Tacogeneradores (ley de Faraday)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Tacodinamo, corriente continua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Tacoalternador, corriente alterna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Tacómetro</a:t>
            </a:r>
            <a:endParaRPr/>
          </a:p>
          <a:p>
            <a: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Usando encoders incrementales</a:t>
            </a:r>
            <a:endParaRPr/>
          </a:p>
        </p:txBody>
      </p:sp>
      <p:pic>
        <p:nvPicPr>
          <p:cNvPr descr="Imagen54.png" id="122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3800" y="690425"/>
            <a:ext cx="3295650" cy="289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Presión</a:t>
            </a:r>
            <a:endParaRPr/>
          </a:p>
        </p:txBody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Mecánicos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Tubo de Bourdon, tubo hueco de sección elíptica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Diafragma, medidas pequeñas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Fuelle, medidas pequeñas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Electromecánico</a:t>
            </a:r>
            <a:endParaRPr/>
          </a:p>
          <a:p>
            <a: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Combinar con sensor de desplazamiento</a:t>
            </a:r>
            <a:endParaRPr/>
          </a:p>
        </p:txBody>
      </p:sp>
      <p:pic>
        <p:nvPicPr>
          <p:cNvPr descr="manômetro de tubo Bourdon" id="129" name="Shape 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94101" y="205000"/>
            <a:ext cx="2952377" cy="473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Fuerza y esfuerzo</a:t>
            </a:r>
            <a:endParaRPr/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311700" y="1229875"/>
            <a:ext cx="4128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Galgas extensiométricas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variación de la resistencia que experimentan al ser deformados por una fuerza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Piezoeléctricos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Efecto piezoeléctrico</a:t>
            </a:r>
            <a:endParaRPr/>
          </a:p>
          <a:p>
            <a: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Los materiales con estructura cristalina generan una tensión eléctrica al ser deformados. Cristal de Cuarzo</a:t>
            </a:r>
            <a:endParaRPr/>
          </a:p>
        </p:txBody>
      </p:sp>
      <p:pic>
        <p:nvPicPr>
          <p:cNvPr descr="File:Configuración Galgas.png" id="136" name="Shape 1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0520" y="410000"/>
            <a:ext cx="4456600" cy="4589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311700" y="152225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Temperatura</a:t>
            </a:r>
            <a:endParaRPr/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105450" y="760025"/>
            <a:ext cx="5986800" cy="380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Termorresistivos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Algunos materiales varían su resistencia con la temperatura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Termistores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Construidos con semiconductores, mismo sistema que los termorresistivos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s"/>
              <a:t>PTC - Coeficiente de temperatura positivo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s"/>
              <a:t>NTC - Coeficiente de temperatura negativo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Termopares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Efecto Seebeck, se establece una diferencia de potencial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/>
              <a:t>Pirómetros de radiación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/>
              <a:t>Basados en la radiación térmica que emiten los cuerpos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s"/>
              <a:t>Pirómetros de banda ancha, analizan toda la radiación, son más lentos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s"/>
              <a:t>Pirómetros de banda estrecha, radiación parcial, solo analizan una longitud de onda</a:t>
            </a:r>
            <a:endParaRPr/>
          </a:p>
        </p:txBody>
      </p:sp>
      <p:pic>
        <p:nvPicPr>
          <p:cNvPr descr="File:Termopar (diagrama de" id="143" name="Shape 1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6500" y="1501863"/>
            <a:ext cx="3030150" cy="213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