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6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</p:sldIdLst>
  <p:sldSz cy="5143500" cx="9144000"/>
  <p:notesSz cx="6858000" cy="9144000"/>
  <p:embeddedFontLst>
    <p:embeddedFont>
      <p:font typeface="Oswald"/>
      <p:regular r:id="rId19"/>
      <p:bold r:id="rId20"/>
    </p:embeddedFont>
  </p:embeddedFontLst>
  <p:defaultTextStyle>
    <a:defPPr marR="0" rtl="0" algn="l">
      <a:lnSpc>
        <a:spcPct val="100000"/>
      </a:lnSpc>
      <a:spcBef>
        <a:spcPts val="0"/>
      </a:spcBef>
      <a:spcAft>
        <a:spcPts val="0"/>
      </a:spcAft>
    </a:defPPr>
    <a:lvl1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Oswald-bold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font" Target="fonts/Oswald-regular.fntdata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4" name="Shape 3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13" name="Shape 11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20" name="Shape 12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26" name="Shape 12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33" name="Shape 13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4" name="Shape 4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54" name="Shape 5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62" name="Shape 6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74" name="Shape 7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s"/>
              <a:t>Moore. 15.000.000 km². </a:t>
            </a:r>
          </a:p>
          <a:p>
            <a:pPr rtl="0">
              <a:spcBef>
                <a:spcPts val="0"/>
              </a:spcBef>
              <a:buNone/>
            </a:pPr>
            <a:r>
              <a:rPr lang="es"/>
              <a:t>Muchos desechos terminan en los estómagos de las aves marinas y animales del mar, incluyendo tortugas del océano y albatros de patas negras.</a:t>
            </a:r>
          </a:p>
          <a:p>
            <a:pPr>
              <a:spcBef>
                <a:spcPts val="0"/>
              </a:spcBef>
              <a:buNone/>
            </a:pPr>
            <a:r>
              <a:rPr lang="es">
                <a:solidFill>
                  <a:schemeClr val="dk1"/>
                </a:solidFill>
              </a:rPr>
              <a:t>Richard Owen formó la </a:t>
            </a:r>
            <a:r>
              <a:rPr i="1" lang="es">
                <a:solidFill>
                  <a:schemeClr val="dk1"/>
                </a:solidFill>
              </a:rPr>
              <a:t>Enviromental Cleanup Coalition</a:t>
            </a:r>
            <a:r>
              <a:rPr lang="es">
                <a:solidFill>
                  <a:schemeClr val="dk1"/>
                </a:solidFill>
              </a:rPr>
              <a:t> (Coalición para la Limpieza del Ambiente)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82" name="Shape 8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90" name="Shape 9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s"/>
              <a:t>El guión de los plásticos está en esta página web</a:t>
            </a:r>
          </a:p>
          <a:p>
            <a:pPr>
              <a:spcBef>
                <a:spcPts val="0"/>
              </a:spcBef>
              <a:buNone/>
            </a:pPr>
            <a:r>
              <a:rPr lang="es"/>
              <a:t>http://www.transformahogar.com/como-identificar-los-seis-tipos-de-plasticos-mas-habituales-en-envases-y-para-que-se-pueden-reutilizar-/sabias-que-30.htm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98" name="Shape 9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06" name="Shape 10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/>
          <p:nvPr>
            <p:ph type="ctrTitle"/>
          </p:nvPr>
        </p:nvSpPr>
        <p:spPr>
          <a:xfrm>
            <a:off x="685800" y="1583342"/>
            <a:ext cx="7772400" cy="1159856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algn="ctr">
              <a:spcBef>
                <a:spcPts val="0"/>
              </a:spcBef>
              <a:buSzPct val="100000"/>
              <a:defRPr sz="4800"/>
            </a:lvl1pPr>
            <a:lvl2pPr algn="ctr">
              <a:spcBef>
                <a:spcPts val="0"/>
              </a:spcBef>
              <a:buSzPct val="100000"/>
              <a:defRPr sz="4800"/>
            </a:lvl2pPr>
            <a:lvl3pPr algn="ctr">
              <a:spcBef>
                <a:spcPts val="0"/>
              </a:spcBef>
              <a:buSzPct val="100000"/>
              <a:defRPr sz="4800"/>
            </a:lvl3pPr>
            <a:lvl4pPr algn="ctr">
              <a:spcBef>
                <a:spcPts val="0"/>
              </a:spcBef>
              <a:buSzPct val="100000"/>
              <a:defRPr sz="4800"/>
            </a:lvl4pPr>
            <a:lvl5pPr algn="ctr">
              <a:spcBef>
                <a:spcPts val="0"/>
              </a:spcBef>
              <a:buSzPct val="100000"/>
              <a:defRPr sz="4800"/>
            </a:lvl5pPr>
            <a:lvl6pPr algn="ctr">
              <a:spcBef>
                <a:spcPts val="0"/>
              </a:spcBef>
              <a:buSzPct val="100000"/>
              <a:defRPr sz="4800"/>
            </a:lvl6pPr>
            <a:lvl7pPr algn="ctr">
              <a:spcBef>
                <a:spcPts val="0"/>
              </a:spcBef>
              <a:buSzPct val="100000"/>
              <a:defRPr sz="4800"/>
            </a:lvl7pPr>
            <a:lvl8pPr algn="ctr">
              <a:spcBef>
                <a:spcPts val="0"/>
              </a:spcBef>
              <a:buSzPct val="100000"/>
              <a:defRPr sz="4800"/>
            </a:lvl8pPr>
            <a:lvl9pPr algn="ctr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10" name="Shape 10"/>
          <p:cNvSpPr txBox="1"/>
          <p:nvPr>
            <p:ph idx="1" type="subTitle"/>
          </p:nvPr>
        </p:nvSpPr>
        <p:spPr>
          <a:xfrm>
            <a:off x="685800" y="2840053"/>
            <a:ext cx="7772400" cy="784737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algn="ctr">
              <a:spcBef>
                <a:spcPts val="0"/>
              </a:spcBef>
              <a:buClr>
                <a:schemeClr val="dk2"/>
              </a:buClr>
              <a:buNone/>
              <a:defRPr>
                <a:solidFill>
                  <a:schemeClr val="dk2"/>
                </a:solidFill>
              </a:defRPr>
            </a:lvl1pPr>
            <a:lvl2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2pPr>
            <a:lvl3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3pPr>
            <a:lvl4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4pPr>
            <a:lvl5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5pPr>
            <a:lvl6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6pPr>
            <a:lvl7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7pPr>
            <a:lvl8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8pPr>
            <a:lvl9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1" name="Shape 11"/>
          <p:cNvSpPr txBox="1"/>
          <p:nvPr>
            <p:ph idx="12" type="sldNum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s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 txBox="1"/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4" name="Shape 14"/>
          <p:cNvSpPr txBox="1"/>
          <p:nvPr>
            <p:ph idx="1" type="body"/>
          </p:nvPr>
        </p:nvSpPr>
        <p:spPr>
          <a:xfrm>
            <a:off x="457200" y="1200150"/>
            <a:ext cx="8229600" cy="372568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s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457200" y="1200150"/>
            <a:ext cx="3994525" cy="372568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2" type="body"/>
          </p:nvPr>
        </p:nvSpPr>
        <p:spPr>
          <a:xfrm>
            <a:off x="4692273" y="1200150"/>
            <a:ext cx="3994525" cy="372568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20" name="Shape 20"/>
          <p:cNvSpPr txBox="1"/>
          <p:nvPr>
            <p:ph idx="12" type="sldNum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s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/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23" name="Shape 23"/>
          <p:cNvSpPr txBox="1"/>
          <p:nvPr>
            <p:ph idx="12" type="sldNum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s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/>
          <p:nvPr>
            <p:ph idx="1" type="body"/>
          </p:nvPr>
        </p:nvSpPr>
        <p:spPr>
          <a:xfrm>
            <a:off x="457200" y="4406309"/>
            <a:ext cx="8229600" cy="51952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algn="ctr">
              <a:spcBef>
                <a:spcPts val="360"/>
              </a:spcBef>
              <a:buSzPct val="100000"/>
              <a:buNone/>
              <a:defRPr sz="1800"/>
            </a:lvl1pPr>
          </a:lstStyle>
          <a:p/>
        </p:txBody>
      </p:sp>
      <p:sp>
        <p:nvSpPr>
          <p:cNvPr id="26" name="Shape 26"/>
          <p:cNvSpPr txBox="1"/>
          <p:nvPr>
            <p:ph idx="12" type="sldNum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s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/>
          <p:nvPr>
            <p:ph idx="12" type="sldNum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s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B6D7A8"/>
        </a:solidFill>
      </p:bgPr>
    </p:bg>
    <p:spTree>
      <p:nvGrpSpPr>
        <p:cNvPr id="4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1pPr>
            <a:lvl2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2pPr>
            <a:lvl3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3pPr>
            <a:lvl4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4pPr>
            <a:lvl5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5pPr>
            <a:lvl6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6pPr>
            <a:lvl7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7pPr>
            <a:lvl8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8pPr>
            <a:lvl9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x="457200" y="1200150"/>
            <a:ext cx="8229600" cy="372568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>
              <a:spcBef>
                <a:spcPts val="600"/>
              </a:spcBef>
              <a:buClr>
                <a:schemeClr val="dk1"/>
              </a:buClr>
              <a:buSzPct val="100000"/>
              <a:defRPr sz="3000">
                <a:solidFill>
                  <a:schemeClr val="dk1"/>
                </a:solidFill>
              </a:defRPr>
            </a:lvl1pPr>
            <a:lvl2pPr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2pPr>
            <a:lvl3pPr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3pPr>
            <a:lvl4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4pPr>
            <a:lvl5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5pPr>
            <a:lvl6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6pPr>
            <a:lvl7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7pPr>
            <a:lvl8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8pPr>
            <a:lvl9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2" type="sldNum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algn="r">
              <a:spcBef>
                <a:spcPts val="0"/>
              </a:spcBef>
              <a:buNone/>
            </a:pPr>
            <a:fld id="{00000000-1234-1234-1234-123412341234}" type="slidenum">
              <a:rPr lang="es" sz="1300">
                <a:solidFill>
                  <a:schemeClr val="dk1"/>
                </a:solidFill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dt="0" ftr="0" hdr="0" sldNum="0"/>
  <p:txStyles>
    <p:title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4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7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5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8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08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01.jpg"/><Relationship Id="rId4" Type="http://schemas.openxmlformats.org/officeDocument/2006/relationships/image" Target="../media/image04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00.jpg"/><Relationship Id="rId4" Type="http://schemas.openxmlformats.org/officeDocument/2006/relationships/image" Target="../media/image02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06.jpg"/><Relationship Id="rId4" Type="http://schemas.openxmlformats.org/officeDocument/2006/relationships/image" Target="../media/image03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07.jpg"/><Relationship Id="rId4" Type="http://schemas.openxmlformats.org/officeDocument/2006/relationships/image" Target="../media/image05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09.jpg"/><Relationship Id="rId4" Type="http://schemas.openxmlformats.org/officeDocument/2006/relationships/image" Target="../media/image10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1.jpg"/><Relationship Id="rId4" Type="http://schemas.openxmlformats.org/officeDocument/2006/relationships/image" Target="../media/image16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2.jpg"/><Relationship Id="rId4" Type="http://schemas.openxmlformats.org/officeDocument/2006/relationships/image" Target="../media/image13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/>
          <p:nvPr>
            <p:ph type="ctrTitle"/>
          </p:nvPr>
        </p:nvSpPr>
        <p:spPr>
          <a:xfrm>
            <a:off x="685875" y="1185075"/>
            <a:ext cx="7772400" cy="15582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s"/>
              <a:t>Expertos en medioambiente</a:t>
            </a:r>
          </a:p>
        </p:txBody>
      </p:sp>
      <p:sp>
        <p:nvSpPr>
          <p:cNvPr id="31" name="Shape 31"/>
          <p:cNvSpPr txBox="1"/>
          <p:nvPr>
            <p:ph idx="1" type="subTitle"/>
          </p:nvPr>
        </p:nvSpPr>
        <p:spPr>
          <a:xfrm>
            <a:off x="685800" y="2840053"/>
            <a:ext cx="7772400" cy="784737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s" sz="2400"/>
              <a:t>Trabajo realizado por Elgar Lloret, Raúl Izquierdo, Adrián Arroyo, Alejandro Fernández y Pablo Izquierdo</a:t>
            </a:r>
          </a:p>
        </p:txBody>
      </p:sp>
    </p:spTree>
  </p:cSld>
  <p:clrMapOvr>
    <a:masterClrMapping/>
  </p:clrMapOvr>
  <p:transition spd="slow">
    <p:cut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/>
          <p:nvPr>
            <p:ph type="title"/>
          </p:nvPr>
        </p:nvSpPr>
        <p:spPr>
          <a:xfrm>
            <a:off x="457200" y="205975"/>
            <a:ext cx="8229600" cy="11834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s">
                <a:latin typeface="Oswald"/>
                <a:ea typeface="Oswald"/>
                <a:cs typeface="Oswald"/>
                <a:sym typeface="Oswald"/>
              </a:rPr>
              <a:t>¿Cuál sería el mejor plástico cara al medio ambiente?</a:t>
            </a:r>
          </a:p>
        </p:txBody>
      </p:sp>
      <p:sp>
        <p:nvSpPr>
          <p:cNvPr id="109" name="Shape 109"/>
          <p:cNvSpPr txBox="1"/>
          <p:nvPr>
            <p:ph idx="1" type="body"/>
          </p:nvPr>
        </p:nvSpPr>
        <p:spPr>
          <a:xfrm>
            <a:off x="457200" y="1520050"/>
            <a:ext cx="8229600" cy="3405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10" name="Shape 1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23800" y="1462575"/>
            <a:ext cx="5153900" cy="34058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 txBox="1"/>
          <p:nvPr>
            <p:ph type="title"/>
          </p:nvPr>
        </p:nvSpPr>
        <p:spPr>
          <a:xfrm>
            <a:off x="457200" y="205975"/>
            <a:ext cx="8229600" cy="7388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s">
                <a:latin typeface="Oswald"/>
                <a:ea typeface="Oswald"/>
                <a:cs typeface="Oswald"/>
                <a:sym typeface="Oswald"/>
              </a:rPr>
              <a:t>Reciclado y otras soluciones</a:t>
            </a:r>
          </a:p>
        </p:txBody>
      </p:sp>
      <p:sp>
        <p:nvSpPr>
          <p:cNvPr id="116" name="Shape 116"/>
          <p:cNvSpPr txBox="1"/>
          <p:nvPr>
            <p:ph idx="1" type="body"/>
          </p:nvPr>
        </p:nvSpPr>
        <p:spPr>
          <a:xfrm>
            <a:off x="383250" y="8794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>
              <a:spcBef>
                <a:spcPts val="0"/>
              </a:spcBef>
              <a:buSzPct val="100000"/>
            </a:pPr>
            <a:r>
              <a:rPr lang="es" sz="2400"/>
              <a:t>La regla de las 3 R</a:t>
            </a:r>
          </a:p>
        </p:txBody>
      </p:sp>
      <p:pic>
        <p:nvPicPr>
          <p:cNvPr id="117" name="Shape 1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5750" y="1443625"/>
            <a:ext cx="7126598" cy="34162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 txBox="1"/>
          <p:nvPr>
            <p:ph type="title"/>
          </p:nvPr>
        </p:nvSpPr>
        <p:spPr>
          <a:xfrm>
            <a:off x="457200" y="3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s">
                <a:latin typeface="Oswald"/>
                <a:ea typeface="Oswald"/>
                <a:cs typeface="Oswald"/>
                <a:sym typeface="Oswald"/>
              </a:rPr>
              <a:t>RECICLADO</a:t>
            </a:r>
          </a:p>
        </p:txBody>
      </p:sp>
      <p:pic>
        <p:nvPicPr>
          <p:cNvPr id="123" name="Shape 1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0950" y="787175"/>
            <a:ext cx="7469125" cy="4284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9" name="Shape 129"/>
          <p:cNvSpPr txBox="1"/>
          <p:nvPr>
            <p:ph idx="1" type="body"/>
          </p:nvPr>
        </p:nvSpPr>
        <p:spPr>
          <a:xfrm>
            <a:off x="1321200" y="2178450"/>
            <a:ext cx="6501600" cy="7865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s"/>
              <a:t>A SI QUE YA SABES...</a:t>
            </a:r>
          </a:p>
        </p:txBody>
      </p:sp>
      <p:pic>
        <p:nvPicPr>
          <p:cNvPr id="130" name="Shape 1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07062" y="0"/>
            <a:ext cx="3729882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2" presetSubtype="2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/>
          <p:nvPr>
            <p:ph type="title"/>
          </p:nvPr>
        </p:nvSpPr>
        <p:spPr>
          <a:xfrm>
            <a:off x="0" y="0"/>
            <a:ext cx="7324200" cy="545699"/>
          </a:xfrm>
          <a:prstGeom prst="rect">
            <a:avLst/>
          </a:prstGeom>
          <a:solidFill>
            <a:srgbClr val="B6D7A8"/>
          </a:solidFill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b="0" i="1" lang="es" sz="2400">
                <a:latin typeface="Oswald"/>
                <a:ea typeface="Oswald"/>
                <a:cs typeface="Oswald"/>
                <a:sym typeface="Oswald"/>
              </a:rPr>
              <a:t>Impacto ambiental del proceso de producción de plásticos</a:t>
            </a:r>
          </a:p>
        </p:txBody>
      </p:sp>
      <p:sp>
        <p:nvSpPr>
          <p:cNvPr id="37" name="Shape 37"/>
          <p:cNvSpPr txBox="1"/>
          <p:nvPr/>
        </p:nvSpPr>
        <p:spPr>
          <a:xfrm>
            <a:off x="198225" y="804000"/>
            <a:ext cx="4350599" cy="638699"/>
          </a:xfrm>
          <a:prstGeom prst="rect">
            <a:avLst/>
          </a:prstGeom>
          <a:solidFill>
            <a:srgbClr val="CFE2F3"/>
          </a:solidFill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s"/>
              <a:t>La materia prima más corriente es el petróleo, el 4% de la producción mundial.</a:t>
            </a:r>
          </a:p>
        </p:txBody>
      </p:sp>
      <p:sp>
        <p:nvSpPr>
          <p:cNvPr id="38" name="Shape 38"/>
          <p:cNvSpPr txBox="1"/>
          <p:nvPr/>
        </p:nvSpPr>
        <p:spPr>
          <a:xfrm>
            <a:off x="286350" y="2070625"/>
            <a:ext cx="4262399" cy="407400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s"/>
              <a:t>Su transformación implica un gasto energético</a:t>
            </a:r>
          </a:p>
        </p:txBody>
      </p:sp>
      <p:sp>
        <p:nvSpPr>
          <p:cNvPr id="39" name="Shape 39"/>
          <p:cNvSpPr txBox="1"/>
          <p:nvPr/>
        </p:nvSpPr>
        <p:spPr>
          <a:xfrm>
            <a:off x="451575" y="4174275"/>
            <a:ext cx="2841600" cy="495599"/>
          </a:xfrm>
          <a:prstGeom prst="rect">
            <a:avLst/>
          </a:prstGeom>
          <a:solidFill>
            <a:srgbClr val="FCE5CD"/>
          </a:solidFill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s"/>
              <a:t>Se emite CO2 en su fabricación</a:t>
            </a:r>
          </a:p>
        </p:txBody>
      </p:sp>
      <p:sp>
        <p:nvSpPr>
          <p:cNvPr id="40" name="Shape 40"/>
          <p:cNvSpPr txBox="1"/>
          <p:nvPr/>
        </p:nvSpPr>
        <p:spPr>
          <a:xfrm>
            <a:off x="5341750" y="4438600"/>
            <a:ext cx="3359399" cy="545699"/>
          </a:xfrm>
          <a:prstGeom prst="rect">
            <a:avLst/>
          </a:prstGeom>
          <a:solidFill>
            <a:srgbClr val="D9D2E9"/>
          </a:solidFill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s"/>
              <a:t>Se generan unos pequeños residuos</a:t>
            </a:r>
          </a:p>
        </p:txBody>
      </p:sp>
      <p:sp>
        <p:nvSpPr>
          <p:cNvPr id="41" name="Shape 41"/>
          <p:cNvSpPr txBox="1"/>
          <p:nvPr/>
        </p:nvSpPr>
        <p:spPr>
          <a:xfrm>
            <a:off x="5749325" y="1167450"/>
            <a:ext cx="3216000" cy="837000"/>
          </a:xfrm>
          <a:prstGeom prst="rect">
            <a:avLst/>
          </a:prstGeom>
          <a:solidFill>
            <a:srgbClr val="D0E0E3"/>
          </a:solidFill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s"/>
              <a:t>Sin embargo el transporte de los plásticos es poco contaminante debido a su poco peso</a:t>
            </a:r>
          </a:p>
        </p:txBody>
      </p:sp>
    </p:spTree>
  </p:cSld>
  <p:clrMapOvr>
    <a:masterClrMapping/>
  </p:clrMapOvr>
  <p:transition spd="slow">
    <p:cut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/>
          <p:nvPr>
            <p:ph type="title"/>
          </p:nvPr>
        </p:nvSpPr>
        <p:spPr>
          <a:xfrm>
            <a:off x="457200" y="132676"/>
            <a:ext cx="8229600" cy="5760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b="0" i="1" lang="es" sz="2400">
                <a:latin typeface="Oswald"/>
                <a:ea typeface="Oswald"/>
                <a:cs typeface="Oswald"/>
                <a:sym typeface="Oswald"/>
              </a:rPr>
              <a:t>Impacto  ambiental después del uso del plástico</a:t>
            </a:r>
          </a:p>
        </p:txBody>
      </p:sp>
      <p:pic>
        <p:nvPicPr>
          <p:cNvPr id="47" name="Shape 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04600" y="904150"/>
            <a:ext cx="3531099" cy="2218024"/>
          </a:xfrm>
          <a:prstGeom prst="rect">
            <a:avLst/>
          </a:prstGeom>
          <a:noFill/>
          <a:ln>
            <a:noFill/>
          </a:ln>
        </p:spPr>
      </p:pic>
      <p:pic>
        <p:nvPicPr>
          <p:cNvPr id="48" name="Shape 4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04600" y="2127775"/>
            <a:ext cx="3531099" cy="2355475"/>
          </a:xfrm>
          <a:prstGeom prst="rect">
            <a:avLst/>
          </a:prstGeom>
          <a:noFill/>
          <a:ln>
            <a:noFill/>
          </a:ln>
        </p:spPr>
      </p:pic>
      <p:sp>
        <p:nvSpPr>
          <p:cNvPr id="49" name="Shape 49"/>
          <p:cNvSpPr txBox="1"/>
          <p:nvPr/>
        </p:nvSpPr>
        <p:spPr>
          <a:xfrm>
            <a:off x="671925" y="781900"/>
            <a:ext cx="4410599" cy="11852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600"/>
              </a:spcBef>
              <a:buClr>
                <a:schemeClr val="dk1"/>
              </a:buClr>
            </a:pPr>
            <a:r>
              <a:rPr lang="es">
                <a:solidFill>
                  <a:schemeClr val="dk1"/>
                </a:solidFill>
              </a:rPr>
              <a:t>En nuestro dia a dia usamos mucha cantidad de plástico más de la que nos cabría imaginar. En España, cada ciudadano consume de media al año 238 bolsas de plástico</a:t>
            </a:r>
          </a:p>
        </p:txBody>
      </p:sp>
      <p:sp>
        <p:nvSpPr>
          <p:cNvPr id="50" name="Shape 50"/>
          <p:cNvSpPr txBox="1"/>
          <p:nvPr/>
        </p:nvSpPr>
        <p:spPr>
          <a:xfrm>
            <a:off x="671925" y="1729275"/>
            <a:ext cx="4410599" cy="139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600"/>
              </a:spcBef>
              <a:buClr>
                <a:schemeClr val="dk1"/>
              </a:buClr>
            </a:pPr>
            <a:r>
              <a:rPr lang="es">
                <a:solidFill>
                  <a:schemeClr val="dk1"/>
                </a:solidFill>
              </a:rPr>
              <a:t>Nuestra costumbre después de usarlo es tirarlo pero no nos hacemos a la idea de las hectáreas que contaminamos. El problema es que no sabemos ni a donde llega, ni qué pasa luego</a:t>
            </a:r>
          </a:p>
        </p:txBody>
      </p:sp>
      <p:sp>
        <p:nvSpPr>
          <p:cNvPr id="51" name="Shape 51"/>
          <p:cNvSpPr txBox="1"/>
          <p:nvPr/>
        </p:nvSpPr>
        <p:spPr>
          <a:xfrm>
            <a:off x="610875" y="2914475"/>
            <a:ext cx="4532700" cy="171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600"/>
              </a:spcBef>
              <a:buClr>
                <a:schemeClr val="dk1"/>
              </a:buClr>
            </a:pPr>
            <a:r>
              <a:rPr lang="es">
                <a:solidFill>
                  <a:schemeClr val="dk1"/>
                </a:solidFill>
              </a:rPr>
              <a:t>El plástico no es como los demás materiales, el plástico no se autodegradada y en su larga vida puede producir bastantes daños.            Excepto por el pequeño porcentaje que se incinera podríamos decir que cada pieza de plástico que se ha fabricado en</a:t>
            </a:r>
            <a:r>
              <a:rPr b="1" lang="es">
                <a:solidFill>
                  <a:schemeClr val="dk1"/>
                </a:solidFill>
              </a:rPr>
              <a:t> </a:t>
            </a:r>
            <a:r>
              <a:rPr lang="es">
                <a:solidFill>
                  <a:schemeClr val="dk1"/>
                </a:solidFill>
              </a:rPr>
              <a:t>la historia todavía existe, de una forma u otra. </a:t>
            </a:r>
          </a:p>
        </p:txBody>
      </p:sp>
    </p:spTree>
  </p:cSld>
  <p:clrMapOvr>
    <a:masterClrMapping/>
  </p:clrMapOvr>
  <p:transition spd="slow">
    <p:cut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4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2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Shape 5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575362">
            <a:off x="2307199" y="2162990"/>
            <a:ext cx="3856227" cy="2530594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Shape 57"/>
          <p:cNvSpPr txBox="1"/>
          <p:nvPr/>
        </p:nvSpPr>
        <p:spPr>
          <a:xfrm>
            <a:off x="607500" y="326900"/>
            <a:ext cx="7928999" cy="6626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Clr>
                <a:schemeClr val="dk1"/>
              </a:buClr>
              <a:buChar char="●"/>
            </a:pPr>
            <a:r>
              <a:rPr lang="es">
                <a:solidFill>
                  <a:schemeClr val="dk1"/>
                </a:solidFill>
              </a:rPr>
              <a:t>El mar ya se utiliza como vertedero ilegal y se calcula que por cada milla cuadrada de océano hay 46000 trozos de plástico. </a:t>
            </a:r>
          </a:p>
        </p:txBody>
      </p:sp>
      <p:pic>
        <p:nvPicPr>
          <p:cNvPr id="58" name="Shape 5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-417356">
            <a:off x="2486279" y="1928351"/>
            <a:ext cx="3627192" cy="2720396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Shape 59"/>
          <p:cNvSpPr txBox="1"/>
          <p:nvPr/>
        </p:nvSpPr>
        <p:spPr>
          <a:xfrm>
            <a:off x="595200" y="904075"/>
            <a:ext cx="7953600" cy="7208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Clr>
                <a:schemeClr val="dk1"/>
              </a:buClr>
              <a:buChar char="●"/>
            </a:pPr>
            <a:r>
              <a:rPr lang="es">
                <a:solidFill>
                  <a:schemeClr val="dk1"/>
                </a:solidFill>
              </a:rPr>
              <a:t>Esto genera mucha basura que llega a las playas, y produce la muerte a miles de animales, sobre todo pájaros y peces. Además produce una gran alteración en el paisaje</a:t>
            </a:r>
          </a:p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 txBox="1"/>
          <p:nvPr>
            <p:ph type="title"/>
          </p:nvPr>
        </p:nvSpPr>
        <p:spPr>
          <a:xfrm>
            <a:off x="347250" y="-282871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i="1" lang="es" sz="2400">
                <a:latin typeface="Oswald"/>
                <a:ea typeface="Oswald"/>
                <a:cs typeface="Oswald"/>
                <a:sym typeface="Oswald"/>
              </a:rPr>
              <a:t>Análisis de un caso polémico relacionado con los plásticos</a:t>
            </a:r>
          </a:p>
        </p:txBody>
      </p:sp>
      <p:sp>
        <p:nvSpPr>
          <p:cNvPr id="65" name="Shape 65"/>
          <p:cNvSpPr txBox="1"/>
          <p:nvPr>
            <p:ph idx="1" type="body"/>
          </p:nvPr>
        </p:nvSpPr>
        <p:spPr>
          <a:xfrm>
            <a:off x="457200" y="427150"/>
            <a:ext cx="8229600" cy="9038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s" sz="1400"/>
              <a:t>El caso más impactante que recordamos en el que los plásticos están relacionados es el de la gran mancha negra en el Pacífico (también llamada Isla de la basura) . Se trata de residuos toxicos que se han ido acomulando, muchos de los cuales son plásticos. Se ha estimado que el 80% de la basura proviene de zonas terrestres y el 20% de barcos del océano.</a:t>
            </a:r>
          </a:p>
          <a:p>
            <a:pPr>
              <a:spcBef>
                <a:spcPts val="0"/>
              </a:spcBef>
              <a:buNone/>
            </a:pPr>
            <a:r>
              <a:t/>
            </a:r>
            <a:endParaRPr sz="1400"/>
          </a:p>
        </p:txBody>
      </p:sp>
      <p:pic>
        <p:nvPicPr>
          <p:cNvPr id="66" name="Shape 6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43357" y="1625850"/>
            <a:ext cx="3089767" cy="22649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7" name="Shape 67"/>
          <p:cNvCxnSpPr/>
          <p:nvPr/>
        </p:nvCxnSpPr>
        <p:spPr>
          <a:xfrm>
            <a:off x="6149150" y="1331050"/>
            <a:ext cx="668099" cy="855899"/>
          </a:xfrm>
          <a:prstGeom prst="straightConnector1">
            <a:avLst/>
          </a:prstGeom>
          <a:noFill/>
          <a:ln cap="flat" cmpd="sng" w="76200">
            <a:solidFill>
              <a:srgbClr val="6AA84F"/>
            </a:solidFill>
            <a:prstDash val="solid"/>
            <a:round/>
            <a:headEnd len="lg" w="lg" type="none"/>
            <a:tailEnd len="lg" w="lg" type="triangle"/>
          </a:ln>
        </p:spPr>
      </p:cxnSp>
      <p:sp>
        <p:nvSpPr>
          <p:cNvPr id="68" name="Shape 68"/>
          <p:cNvSpPr txBox="1"/>
          <p:nvPr/>
        </p:nvSpPr>
        <p:spPr>
          <a:xfrm>
            <a:off x="347250" y="4008225"/>
            <a:ext cx="3445199" cy="8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s"/>
              <a:t>Tiene una extensión de 500 millas y se encuentra en frente de California, rodea Hawai y llega casi hasta Japón.</a:t>
            </a:r>
          </a:p>
        </p:txBody>
      </p:sp>
      <p:pic>
        <p:nvPicPr>
          <p:cNvPr id="69" name="Shape 6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9412" y="1747200"/>
            <a:ext cx="3320774" cy="184487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0" name="Shape 70"/>
          <p:cNvCxnSpPr/>
          <p:nvPr/>
        </p:nvCxnSpPr>
        <p:spPr>
          <a:xfrm rot="10800000">
            <a:off x="2077274" y="3292699"/>
            <a:ext cx="354000" cy="778800"/>
          </a:xfrm>
          <a:prstGeom prst="straightConnector1">
            <a:avLst/>
          </a:prstGeom>
          <a:noFill/>
          <a:ln cap="flat" cmpd="sng" w="76200">
            <a:solidFill>
              <a:srgbClr val="6AA84F"/>
            </a:solidFill>
            <a:prstDash val="solid"/>
            <a:round/>
            <a:headEnd len="lg" w="lg" type="none"/>
            <a:tailEnd len="lg" w="lg" type="triangle"/>
          </a:ln>
        </p:spPr>
      </p:cxnSp>
      <p:sp>
        <p:nvSpPr>
          <p:cNvPr id="71" name="Shape 71"/>
          <p:cNvSpPr txBox="1"/>
          <p:nvPr/>
        </p:nvSpPr>
        <p:spPr>
          <a:xfrm>
            <a:off x="4276050" y="4047525"/>
            <a:ext cx="4630799" cy="77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rPr lang="es">
                <a:solidFill>
                  <a:schemeClr val="dk1"/>
                </a:solidFill>
              </a:rPr>
              <a:t>En un estudio del 2001 encontraron concentraciones de plástico que se acercaban a los 5,1 miligramos por metro cuadrado.</a:t>
            </a:r>
          </a:p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2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2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3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2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2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7" name="Shape 77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78" name="Shape 7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" y="428650"/>
            <a:ext cx="5715000" cy="4591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Shape 7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971800" y="99825"/>
            <a:ext cx="5715000" cy="45910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3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3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s">
                <a:latin typeface="Oswald"/>
                <a:ea typeface="Oswald"/>
                <a:cs typeface="Oswald"/>
                <a:sym typeface="Oswald"/>
              </a:rPr>
              <a:t>Tipos de plásticos</a:t>
            </a:r>
          </a:p>
        </p:txBody>
      </p:sp>
      <p:sp>
        <p:nvSpPr>
          <p:cNvPr id="85" name="Shape 85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s"/>
              <a:t>-PET(polietileno tereftalato)</a:t>
            </a:r>
          </a:p>
          <a:p>
            <a:pPr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>
              <a:spcBef>
                <a:spcPts val="0"/>
              </a:spcBef>
              <a:buNone/>
            </a:pPr>
            <a:r>
              <a:rPr lang="es"/>
              <a:t>-HDPE(polietileno de alta densidad)</a:t>
            </a:r>
          </a:p>
        </p:txBody>
      </p:sp>
      <p:pic>
        <p:nvPicPr>
          <p:cNvPr id="86" name="Shape 8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14025" y="1298912"/>
            <a:ext cx="2133600" cy="1666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Shape 8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14023" y="3460023"/>
            <a:ext cx="2133599" cy="16063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s">
                <a:latin typeface="Oswald"/>
                <a:ea typeface="Oswald"/>
                <a:cs typeface="Oswald"/>
                <a:sym typeface="Oswald"/>
              </a:rPr>
              <a:t>Tipos de plásticos 2</a:t>
            </a:r>
          </a:p>
        </p:txBody>
      </p:sp>
      <p:sp>
        <p:nvSpPr>
          <p:cNvPr id="93" name="Shape 93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s"/>
              <a:t>-PVC(vinílicos de polivinilo)</a:t>
            </a:r>
          </a:p>
          <a:p>
            <a:pPr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>
              <a:spcBef>
                <a:spcPts val="0"/>
              </a:spcBef>
              <a:buNone/>
            </a:pPr>
            <a:r>
              <a:rPr lang="es"/>
              <a:t>-PS(poliestireno)</a:t>
            </a:r>
          </a:p>
        </p:txBody>
      </p:sp>
      <p:pic>
        <p:nvPicPr>
          <p:cNvPr id="94" name="Shape 9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71062" y="1200150"/>
            <a:ext cx="2466975" cy="1847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Shape 9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52012" y="3184762"/>
            <a:ext cx="2705100" cy="1685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s">
                <a:latin typeface="Oswald"/>
                <a:ea typeface="Oswald"/>
                <a:cs typeface="Oswald"/>
                <a:sym typeface="Oswald"/>
              </a:rPr>
              <a:t>Tipos de plásticos 3</a:t>
            </a:r>
          </a:p>
        </p:txBody>
      </p:sp>
      <p:sp>
        <p:nvSpPr>
          <p:cNvPr id="101" name="Shape 101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s"/>
              <a:t>LDPE(polietileno de baja densidad)</a:t>
            </a:r>
          </a:p>
          <a:p>
            <a:pPr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>
              <a:spcBef>
                <a:spcPts val="0"/>
              </a:spcBef>
              <a:buNone/>
            </a:pPr>
            <a:r>
              <a:rPr lang="es"/>
              <a:t>-PP(polipropeno)</a:t>
            </a:r>
          </a:p>
        </p:txBody>
      </p:sp>
      <p:pic>
        <p:nvPicPr>
          <p:cNvPr id="102" name="Shape 10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89800" y="1857000"/>
            <a:ext cx="2667000" cy="1714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Shape 10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601073" y="2806473"/>
            <a:ext cx="1824900" cy="1824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-light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