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6858000" cx="9144000"/>
  <p:notesSz cx="6858000" cy="9144000"/>
  <p:embeddedFontLst>
    <p:embeddedFont>
      <p:font typeface="Lobster"/>
      <p:regular r:id="rId13"/>
    </p:embeddedFont>
    <p:embeddedFont>
      <p:font typeface="Metamorphous"/>
      <p:regular r:id="rId14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clrIdx="0" id="0" initials="" lastIdx="1" name="Adrián Arroyo Calle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Lobster-regular.fntdata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14" Type="http://schemas.openxmlformats.org/officeDocument/2006/relationships/font" Target="fonts/Metamorphous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1">
    <p:pos x="6000" y="0"/>
    <p:text>Usad la opción de DUPLICAR DIAPOSITIVA al añadir nuevas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¿Música de niños felices?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b="1" sz="4800"/>
            </a:lvl1pPr>
            <a:lvl2pPr>
              <a:spcBef>
                <a:spcPts val="0"/>
              </a:spcBef>
              <a:buSzPct val="100000"/>
              <a:defRPr b="1" sz="4800"/>
            </a:lvl2pPr>
            <a:lvl3pPr>
              <a:spcBef>
                <a:spcPts val="0"/>
              </a:spcBef>
              <a:buSzPct val="100000"/>
              <a:defRPr b="1" sz="4800"/>
            </a:lvl3pPr>
            <a:lvl4pPr>
              <a:spcBef>
                <a:spcPts val="0"/>
              </a:spcBef>
              <a:buSzPct val="100000"/>
              <a:defRPr b="1" sz="4800"/>
            </a:lvl4pPr>
            <a:lvl5pPr>
              <a:spcBef>
                <a:spcPts val="0"/>
              </a:spcBef>
              <a:buSzPct val="100000"/>
              <a:defRPr b="1" sz="4800"/>
            </a:lvl5pPr>
            <a:lvl6pPr>
              <a:spcBef>
                <a:spcPts val="0"/>
              </a:spcBef>
              <a:buSzPct val="100000"/>
              <a:defRPr b="1" sz="4800"/>
            </a:lvl6pPr>
            <a:lvl7pPr>
              <a:spcBef>
                <a:spcPts val="0"/>
              </a:spcBef>
              <a:buSzPct val="100000"/>
              <a:defRPr b="1" sz="4800"/>
            </a:lvl7pPr>
            <a:lvl8pPr>
              <a:spcBef>
                <a:spcPts val="0"/>
              </a:spcBef>
              <a:buSzPct val="100000"/>
              <a:defRPr b="1" sz="4800"/>
            </a:lvl8pPr>
            <a:lvl9pPr>
              <a:spcBef>
                <a:spcPts val="0"/>
              </a:spcBef>
              <a:buSzPct val="100000"/>
              <a:defRPr b="1" sz="48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" name="Shape 16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0"/>
            <a:ext cx="635000" cy="812800"/>
          </a:xfrm>
          <a:custGeom>
            <a:pathLst>
              <a:path extrusionOk="0" h="512" w="40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2555875"/>
            <a:ext cx="635000" cy="815975"/>
          </a:xfrm>
          <a:custGeom>
            <a:pathLst>
              <a:path extrusionOk="0" h="514" w="40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3175" y="1743075"/>
            <a:ext cx="635000" cy="812800"/>
          </a:xfrm>
          <a:custGeom>
            <a:pathLst>
              <a:path extrusionOk="0" h="512" w="40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1743075"/>
            <a:ext cx="1317625" cy="812800"/>
          </a:xfrm>
          <a:custGeom>
            <a:pathLst>
              <a:path extrusionOk="0" h="512" w="83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4302125"/>
            <a:ext cx="1317625" cy="812800"/>
          </a:xfrm>
          <a:custGeom>
            <a:pathLst>
              <a:path extrusionOk="0" h="512" w="83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/>
          <p:nvPr/>
        </p:nvSpPr>
        <p:spPr>
          <a:xfrm>
            <a:off x="152400" y="3486150"/>
            <a:ext cx="1317625" cy="815975"/>
          </a:xfrm>
          <a:custGeom>
            <a:pathLst>
              <a:path extrusionOk="0" h="514" w="83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984250" y="3486150"/>
            <a:ext cx="1322387" cy="815975"/>
          </a:xfrm>
          <a:custGeom>
            <a:pathLst>
              <a:path extrusionOk="0" h="514" w="833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3175" y="3486150"/>
            <a:ext cx="635000" cy="815975"/>
          </a:xfrm>
          <a:custGeom>
            <a:pathLst>
              <a:path extrusionOk="0" h="514" w="40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6045200"/>
            <a:ext cx="1322387" cy="812800"/>
          </a:xfrm>
          <a:custGeom>
            <a:pathLst>
              <a:path extrusionOk="0" h="512" w="833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984250" y="5232400"/>
            <a:ext cx="1322387" cy="812800"/>
          </a:xfrm>
          <a:custGeom>
            <a:pathLst>
              <a:path extrusionOk="0" h="512" w="833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/>
          <p:nvPr/>
        </p:nvSpPr>
        <p:spPr>
          <a:xfrm>
            <a:off x="1820863" y="5232400"/>
            <a:ext cx="1317625" cy="812800"/>
          </a:xfrm>
          <a:custGeom>
            <a:pathLst>
              <a:path extrusionOk="0" h="512" w="83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/>
          <p:nvPr/>
        </p:nvSpPr>
        <p:spPr>
          <a:xfrm>
            <a:off x="3175" y="812800"/>
            <a:ext cx="635000" cy="812800"/>
          </a:xfrm>
          <a:custGeom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/>
          <p:nvPr/>
        </p:nvSpPr>
        <p:spPr>
          <a:xfrm>
            <a:off x="152400" y="2555875"/>
            <a:ext cx="1317625" cy="815975"/>
          </a:xfrm>
          <a:custGeom>
            <a:pathLst>
              <a:path extrusionOk="0" h="514" w="83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" name="Shape 30"/>
          <p:cNvSpPr/>
          <p:nvPr/>
        </p:nvSpPr>
        <p:spPr>
          <a:xfrm>
            <a:off x="984250" y="4302125"/>
            <a:ext cx="1322387" cy="812800"/>
          </a:xfrm>
          <a:custGeom>
            <a:pathLst>
              <a:path extrusionOk="0" h="512" w="833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" name="Shape 31"/>
          <p:cNvSpPr/>
          <p:nvPr/>
        </p:nvSpPr>
        <p:spPr>
          <a:xfrm>
            <a:off x="3175" y="4302125"/>
            <a:ext cx="635000" cy="812800"/>
          </a:xfrm>
          <a:custGeom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820863" y="6045200"/>
            <a:ext cx="1317625" cy="812800"/>
          </a:xfrm>
          <a:custGeom>
            <a:pathLst>
              <a:path extrusionOk="0" h="512" w="83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152400" y="6045200"/>
            <a:ext cx="1317625" cy="812800"/>
          </a:xfrm>
          <a:custGeom>
            <a:pathLst>
              <a:path extrusionOk="0" h="512" w="83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6045200"/>
            <a:ext cx="635000" cy="812800"/>
          </a:xfrm>
          <a:custGeom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3175" y="5232400"/>
            <a:ext cx="635000" cy="812800"/>
          </a:xfrm>
          <a:custGeom>
            <a:pathLst>
              <a:path extrusionOk="0" h="512" w="40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152400" y="5232400"/>
            <a:ext cx="1317625" cy="812800"/>
          </a:xfrm>
          <a:custGeom>
            <a:pathLst>
              <a:path extrusionOk="0" h="512" w="83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/>
          <p:nvPr/>
        </p:nvSpPr>
        <p:spPr>
          <a:xfrm>
            <a:off x="7415211" y="0"/>
            <a:ext cx="1555750" cy="816301"/>
          </a:xfrm>
          <a:custGeom>
            <a:pathLst>
              <a:path extrusionOk="0" h="607" w="98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1746911"/>
            <a:ext cx="746125" cy="813611"/>
          </a:xfrm>
          <a:custGeom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560524"/>
            <a:ext cx="746125" cy="813611"/>
          </a:xfrm>
          <a:custGeom>
            <a:pathLst>
              <a:path extrusionOk="0" h="605" w="47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2689"/>
            <a:ext cx="746125" cy="813611"/>
          </a:xfrm>
          <a:custGeom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/>
          <p:nvPr/>
        </p:nvSpPr>
        <p:spPr>
          <a:xfrm>
            <a:off x="8397875" y="816300"/>
            <a:ext cx="746125" cy="809578"/>
          </a:xfrm>
          <a:custGeom>
            <a:pathLst>
              <a:path extrusionOk="0" h="602" w="47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" name="Shape 42"/>
          <p:cNvSpPr/>
          <p:nvPr/>
        </p:nvSpPr>
        <p:spPr>
          <a:xfrm>
            <a:off x="7415211" y="816300"/>
            <a:ext cx="1555750" cy="813611"/>
          </a:xfrm>
          <a:custGeom>
            <a:pathLst>
              <a:path extrusionOk="0" h="605" w="98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/>
          <p:nvPr/>
        </p:nvSpPr>
        <p:spPr>
          <a:xfrm>
            <a:off x="7415211" y="0"/>
            <a:ext cx="1555750" cy="816301"/>
          </a:xfrm>
          <a:custGeom>
            <a:pathLst>
              <a:path extrusionOk="0" h="607" w="98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8397875" y="1746911"/>
            <a:ext cx="746125" cy="813611"/>
          </a:xfrm>
          <a:custGeom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/>
          <p:nvPr/>
        </p:nvSpPr>
        <p:spPr>
          <a:xfrm>
            <a:off x="8397875" y="2560524"/>
            <a:ext cx="746125" cy="813611"/>
          </a:xfrm>
          <a:custGeom>
            <a:pathLst>
              <a:path extrusionOk="0" h="605" w="47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" name="Shape 50"/>
          <p:cNvSpPr/>
          <p:nvPr/>
        </p:nvSpPr>
        <p:spPr>
          <a:xfrm>
            <a:off x="7415211" y="816300"/>
            <a:ext cx="1555750" cy="813611"/>
          </a:xfrm>
          <a:custGeom>
            <a:pathLst>
              <a:path extrusionOk="0" h="605" w="98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600200"/>
            <a:ext cx="4038599" cy="484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55" name="Shape 55"/>
          <p:cNvSpPr txBox="1"/>
          <p:nvPr>
            <p:ph idx="2" type="body"/>
          </p:nvPr>
        </p:nvSpPr>
        <p:spPr>
          <a:xfrm>
            <a:off x="4648200" y="1600200"/>
            <a:ext cx="4038599" cy="484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56" name="Shape 56"/>
          <p:cNvSpPr/>
          <p:nvPr/>
        </p:nvSpPr>
        <p:spPr>
          <a:xfrm>
            <a:off x="7415211" y="0"/>
            <a:ext cx="1555750" cy="816301"/>
          </a:xfrm>
          <a:custGeom>
            <a:pathLst>
              <a:path extrusionOk="0" h="607" w="98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8397875" y="1746911"/>
            <a:ext cx="746125" cy="813611"/>
          </a:xfrm>
          <a:custGeom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8397875" y="2560524"/>
            <a:ext cx="746125" cy="813611"/>
          </a:xfrm>
          <a:custGeom>
            <a:pathLst>
              <a:path extrusionOk="0" h="605" w="47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7415211" y="816300"/>
            <a:ext cx="1555750" cy="813611"/>
          </a:xfrm>
          <a:custGeom>
            <a:pathLst>
              <a:path extrusionOk="0" h="605" w="98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3" name="Shape 63"/>
          <p:cNvSpPr/>
          <p:nvPr/>
        </p:nvSpPr>
        <p:spPr>
          <a:xfrm>
            <a:off x="3175" y="3486150"/>
            <a:ext cx="635000" cy="815975"/>
          </a:xfrm>
          <a:custGeom>
            <a:pathLst>
              <a:path extrusionOk="0" h="514" w="40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>
            <a:off x="3175" y="4302125"/>
            <a:ext cx="635000" cy="812800"/>
          </a:xfrm>
          <a:custGeom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/>
          <p:nvPr/>
        </p:nvSpPr>
        <p:spPr>
          <a:xfrm>
            <a:off x="152400" y="6045200"/>
            <a:ext cx="1317625" cy="812800"/>
          </a:xfrm>
          <a:custGeom>
            <a:pathLst>
              <a:path extrusionOk="0" h="512" w="83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152400" y="5232400"/>
            <a:ext cx="1317625" cy="812800"/>
          </a:xfrm>
          <a:custGeom>
            <a:pathLst>
              <a:path extrusionOk="0" h="512" w="83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7415211" y="0"/>
            <a:ext cx="1555750" cy="816301"/>
          </a:xfrm>
          <a:custGeom>
            <a:pathLst>
              <a:path extrusionOk="0" h="607" w="98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8397875" y="1746911"/>
            <a:ext cx="746125" cy="813611"/>
          </a:xfrm>
          <a:custGeom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8397875" y="2560524"/>
            <a:ext cx="746125" cy="813611"/>
          </a:xfrm>
          <a:custGeom>
            <a:pathLst>
              <a:path extrusionOk="0" h="605" w="47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7415211" y="816300"/>
            <a:ext cx="1555750" cy="813611"/>
          </a:xfrm>
          <a:custGeom>
            <a:pathLst>
              <a:path extrusionOk="0" h="605" w="98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idx="1" type="body"/>
          </p:nvPr>
        </p:nvSpPr>
        <p:spPr>
          <a:xfrm>
            <a:off x="1574800" y="4427537"/>
            <a:ext cx="5486399" cy="684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74" name="Shape 74"/>
          <p:cNvSpPr/>
          <p:nvPr/>
        </p:nvSpPr>
        <p:spPr>
          <a:xfrm>
            <a:off x="3175" y="3486150"/>
            <a:ext cx="635000" cy="815975"/>
          </a:xfrm>
          <a:custGeom>
            <a:pathLst>
              <a:path extrusionOk="0" h="514" w="40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3175" y="4302125"/>
            <a:ext cx="635000" cy="812800"/>
          </a:xfrm>
          <a:custGeom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/>
          <p:nvPr/>
        </p:nvSpPr>
        <p:spPr>
          <a:xfrm>
            <a:off x="152400" y="6045200"/>
            <a:ext cx="1317625" cy="812800"/>
          </a:xfrm>
          <a:custGeom>
            <a:pathLst>
              <a:path extrusionOk="0" h="512" w="83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/>
          <p:nvPr/>
        </p:nvSpPr>
        <p:spPr>
          <a:xfrm>
            <a:off x="152400" y="5232400"/>
            <a:ext cx="1317625" cy="812800"/>
          </a:xfrm>
          <a:custGeom>
            <a:pathLst>
              <a:path extrusionOk="0" h="512" w="83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>
            <a:off x="7415211" y="0"/>
            <a:ext cx="1555750" cy="816301"/>
          </a:xfrm>
          <a:custGeom>
            <a:pathLst>
              <a:path extrusionOk="0" h="607" w="98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/>
        </p:nvSpPr>
        <p:spPr>
          <a:xfrm>
            <a:off x="8397875" y="1746911"/>
            <a:ext cx="746125" cy="813611"/>
          </a:xfrm>
          <a:custGeom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8397875" y="2560524"/>
            <a:ext cx="746125" cy="813611"/>
          </a:xfrm>
          <a:custGeom>
            <a:pathLst>
              <a:path extrusionOk="0" h="605" w="47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7415211" y="816300"/>
            <a:ext cx="1555750" cy="813611"/>
          </a:xfrm>
          <a:custGeom>
            <a:pathLst>
              <a:path extrusionOk="0" h="605" w="98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r="100%" t="100%"/>
          </a:path>
          <a:tileRect b="-100%" l="-100%"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6045200"/>
            <a:ext cx="635000" cy="812800"/>
          </a:xfrm>
          <a:custGeom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5232400"/>
            <a:ext cx="635000" cy="812800"/>
          </a:xfrm>
          <a:custGeom>
            <a:pathLst>
              <a:path extrusionOk="0" h="512" w="40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689"/>
            <a:ext cx="746125" cy="813611"/>
          </a:xfrm>
          <a:custGeom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816300"/>
            <a:ext cx="746125" cy="809578"/>
          </a:xfrm>
          <a:custGeom>
            <a:pathLst>
              <a:path extrusionOk="0" h="602" w="47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s" sz="1300">
                <a:solidFill>
                  <a:schemeClr val="lt1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0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4.jpg"/><Relationship Id="rId4" Type="http://schemas.openxmlformats.org/officeDocument/2006/relationships/image" Target="../media/image0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4.jpg"/><Relationship Id="rId4" Type="http://schemas.openxmlformats.org/officeDocument/2006/relationships/image" Target="../media/image02.jpg"/><Relationship Id="rId5" Type="http://schemas.openxmlformats.org/officeDocument/2006/relationships/image" Target="../media/image05.jpg"/><Relationship Id="rId6" Type="http://schemas.openxmlformats.org/officeDocument/2006/relationships/image" Target="../media/image0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4.jpg"/><Relationship Id="rId4" Type="http://schemas.openxmlformats.org/officeDocument/2006/relationships/image" Target="../media/image06.jpg"/><Relationship Id="rId5" Type="http://schemas.openxmlformats.org/officeDocument/2006/relationships/image" Target="../media/image0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ctrTitle"/>
          </p:nvPr>
        </p:nvSpPr>
        <p:spPr>
          <a:xfrm>
            <a:off x="1923975" y="1532391"/>
            <a:ext cx="6400799" cy="1470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0" lang="es" sz="6000">
                <a:latin typeface="Lobster"/>
                <a:ea typeface="Lobster"/>
                <a:cs typeface="Lobster"/>
                <a:sym typeface="Lobster"/>
              </a:rPr>
              <a:t>Níquel-Cadmio</a:t>
            </a:r>
          </a:p>
        </p:txBody>
      </p:sp>
      <p:sp>
        <p:nvSpPr>
          <p:cNvPr id="87" name="Shape 87"/>
          <p:cNvSpPr txBox="1"/>
          <p:nvPr>
            <p:ph idx="1" type="subTitle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>
                <a:latin typeface="Lobster"/>
                <a:ea typeface="Lobster"/>
                <a:cs typeface="Lobster"/>
                <a:sym typeface="Lobster"/>
              </a:rPr>
              <a:t>Una simple batería,</a:t>
            </a:r>
          </a:p>
          <a:p>
            <a:pPr>
              <a:spcBef>
                <a:spcPts val="0"/>
              </a:spcBef>
              <a:buNone/>
            </a:pPr>
            <a:r>
              <a:rPr lang="es">
                <a:latin typeface="Lobster"/>
                <a:ea typeface="Lobster"/>
                <a:cs typeface="Lobster"/>
                <a:sym typeface="Lobster"/>
              </a:rPr>
              <a:t>una gran armonía</a:t>
            </a:r>
          </a:p>
        </p:txBody>
      </p:sp>
      <p:pic>
        <p:nvPicPr>
          <p:cNvPr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5500" y="4164900"/>
            <a:ext cx="4488500" cy="269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3377825"/>
            <a:ext cx="8229600" cy="306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Se trata de cadmio (polo positivo) y níquel (polo negativo) en hidróxido de potasio. Fueron las primeras pilas recargables que llegaron al mercado pero poco a poco han sido sustituidas por NiMh y Litio, menos contaminantes y sin efecto memoria.</a:t>
            </a:r>
          </a:p>
        </p:txBody>
      </p:sp>
      <p:sp>
        <p:nvSpPr>
          <p:cNvPr id="94" name="Shape 94"/>
          <p:cNvSpPr/>
          <p:nvPr/>
        </p:nvSpPr>
        <p:spPr>
          <a:xfrm>
            <a:off x="-628775" y="0"/>
            <a:ext cx="7589100" cy="1447499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762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412500" cy="14475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2617450" y="233950"/>
            <a:ext cx="4225799" cy="95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4800">
                <a:solidFill>
                  <a:schemeClr val="accent3"/>
                </a:solidFill>
                <a:latin typeface="Lobster"/>
                <a:ea typeface="Lobster"/>
                <a:cs typeface="Lobster"/>
                <a:sym typeface="Lobster"/>
              </a:rPr>
              <a:t>Funcionamiento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467925" y="1593875"/>
            <a:ext cx="8229600" cy="15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>
              <a:lnSpc>
                <a:spcPct val="150000"/>
              </a:lnSpc>
              <a:spcBef>
                <a:spcPts val="0"/>
              </a:spcBef>
              <a:buNone/>
            </a:pPr>
            <a:r>
              <a:rPr b="1" i="1" lang="es" sz="3000"/>
              <a:t>Cd + 2 OH</a:t>
            </a:r>
            <a:r>
              <a:rPr b="1" baseline="30000" i="1" lang="es" sz="3000"/>
              <a:t>- </a:t>
            </a:r>
            <a:r>
              <a:rPr b="1" i="1" lang="es" sz="3000"/>
              <a:t>→ Cd(OH)</a:t>
            </a:r>
            <a:r>
              <a:rPr b="1" baseline="-25000" i="1" lang="es" sz="3000"/>
              <a:t>2</a:t>
            </a:r>
            <a:r>
              <a:rPr b="1" i="1" lang="es" sz="3000"/>
              <a:t>+2e</a:t>
            </a:r>
            <a:r>
              <a:rPr b="1" baseline="30000" i="1" lang="es" sz="3000"/>
              <a:t>-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b="1" i="1" lang="es" sz="3000"/>
              <a:t>2Ni(OH)</a:t>
            </a:r>
            <a:r>
              <a:rPr b="1" baseline="-25000" i="1" lang="es" sz="3000"/>
              <a:t>3</a:t>
            </a:r>
            <a:r>
              <a:rPr b="1" i="1" lang="es" sz="3000"/>
              <a:t>+2e</a:t>
            </a:r>
            <a:r>
              <a:rPr b="1" baseline="30000" i="1" lang="es" sz="3000"/>
              <a:t>-</a:t>
            </a:r>
            <a:r>
              <a:rPr b="1" i="1" lang="es" sz="3000"/>
              <a:t>→2Ni(OH)</a:t>
            </a:r>
            <a:r>
              <a:rPr b="1" baseline="-25000" i="1" lang="es" sz="3000"/>
              <a:t>2</a:t>
            </a:r>
            <a:r>
              <a:rPr b="1" i="1" lang="es" sz="3000"/>
              <a:t>+2 OH</a:t>
            </a:r>
            <a:r>
              <a:rPr b="1" baseline="30000" i="1" lang="es" sz="3000"/>
              <a:t>-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457200" y="4167450"/>
            <a:ext cx="8229600" cy="2273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El efecto memoria consiste en que si interrumpimos la carga o cargamos la pila sin estar descargada completamente se generan unos cristales que hacen perder capacidad a la pila</a:t>
            </a:r>
          </a:p>
        </p:txBody>
      </p:sp>
      <p:sp>
        <p:nvSpPr>
          <p:cNvPr id="103" name="Shape 103"/>
          <p:cNvSpPr/>
          <p:nvPr/>
        </p:nvSpPr>
        <p:spPr>
          <a:xfrm>
            <a:off x="-628775" y="0"/>
            <a:ext cx="7589100" cy="1447499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762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412500" cy="1447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/>
        </p:nvSpPr>
        <p:spPr>
          <a:xfrm>
            <a:off x="2617450" y="233950"/>
            <a:ext cx="4225799" cy="95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 sz="4800">
                <a:solidFill>
                  <a:schemeClr val="accent3"/>
                </a:solidFill>
                <a:latin typeface="Lobster"/>
                <a:ea typeface="Lobster"/>
                <a:cs typeface="Lobster"/>
                <a:sym typeface="Lobster"/>
              </a:rPr>
              <a:t>Efecto Memoria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94900" y="1881450"/>
            <a:ext cx="428625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Estas pilas/baterías se usan para alimentar nuestros moviles y portatiles.Tambien es indispensable su uso en el aeromodelismo.</a:t>
            </a:r>
          </a:p>
        </p:txBody>
      </p:sp>
      <p:sp>
        <p:nvSpPr>
          <p:cNvPr id="112" name="Shape 112"/>
          <p:cNvSpPr/>
          <p:nvPr/>
        </p:nvSpPr>
        <p:spPr>
          <a:xfrm>
            <a:off x="-628775" y="0"/>
            <a:ext cx="7589100" cy="1447499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762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412500" cy="1447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/>
          <p:nvPr/>
        </p:nvSpPr>
        <p:spPr>
          <a:xfrm>
            <a:off x="2617450" y="233950"/>
            <a:ext cx="4225799" cy="95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 sz="4800">
                <a:solidFill>
                  <a:schemeClr val="accent3"/>
                </a:solidFill>
                <a:latin typeface="Lobster"/>
                <a:ea typeface="Lobster"/>
                <a:cs typeface="Lobster"/>
                <a:sym typeface="Lobster"/>
              </a:rPr>
              <a:t>Usos</a:t>
            </a:r>
          </a:p>
        </p:txBody>
      </p:sp>
      <p:pic>
        <p:nvPicPr>
          <p:cNvPr id="115" name="Shape 1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1650" y="3447900"/>
            <a:ext cx="2209800" cy="207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1562" y="3447900"/>
            <a:ext cx="2620762" cy="2076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42925" y="3448774"/>
            <a:ext cx="2620749" cy="2076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idx="1" type="body"/>
          </p:nvPr>
        </p:nvSpPr>
        <p:spPr>
          <a:xfrm>
            <a:off x="457200" y="1600200"/>
            <a:ext cx="8229600" cy="507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s"/>
              <a:t>Ventajas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➔"/>
            </a:pPr>
            <a:r>
              <a:rPr lang="es" sz="1800"/>
              <a:t>Pueden recargarse.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➔"/>
            </a:pPr>
            <a:r>
              <a:rPr lang="es" sz="1800"/>
              <a:t>Son menos propensas que las pilas normales a perder el electrolito.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➔"/>
            </a:pPr>
            <a:r>
              <a:rPr lang="es" sz="1800"/>
              <a:t>Tienen una resistencia interna extremadamente baja, lo que permite asociar varios elementos en serie.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➔"/>
            </a:pPr>
            <a:r>
              <a:rPr lang="es" sz="1800"/>
              <a:t>Mantienen la tensión prácticamente constante durante casi el 90% del ciclo de descarga.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➔"/>
            </a:pPr>
            <a:r>
              <a:rPr lang="es" sz="1800"/>
              <a:t>Pueden trabajar a altas temperaturas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s"/>
              <a:t>Desventajas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➔"/>
            </a:pPr>
            <a:r>
              <a:rPr lang="es" sz="1800"/>
              <a:t>Su tensión es 1,2 V ,frente a 1,5 V de las pilas normales. Esto supone un 20 % menos de tensión.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➔"/>
            </a:pPr>
            <a:r>
              <a:rPr lang="es" sz="1800"/>
              <a:t>Debido a su bajísima impedancia no se pueden cargar a tensión constante ya que se generarían corrientes muy elevadas que producirían un sobrecalentamiento y su destrucción.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➔"/>
            </a:pPr>
            <a:r>
              <a:rPr lang="es" sz="1800"/>
              <a:t>Efecto memoria: cuando carguemos la batería sin estar esta descargada perderemos esa capacidad para siempre.</a:t>
            </a:r>
          </a:p>
          <a:p>
            <a:pPr indent="-342900" lvl="0" marL="457200" rtl="0">
              <a:spcBef>
                <a:spcPts val="0"/>
              </a:spcBef>
              <a:buSzPct val="100000"/>
              <a:buChar char="➔"/>
            </a:pPr>
            <a:r>
              <a:rPr lang="es" sz="1800"/>
              <a:t>El cadmio es altamente tóxico</a:t>
            </a:r>
          </a:p>
          <a:p>
            <a:pPr lvl="0" rtl="0" algn="just">
              <a:lnSpc>
                <a:spcPct val="150000"/>
              </a:lnSpc>
              <a:spcBef>
                <a:spcPts val="300"/>
              </a:spcBef>
              <a:buNone/>
            </a:pPr>
            <a:r>
              <a:t/>
            </a:r>
            <a:endParaRPr>
              <a:solidFill>
                <a:srgbClr val="F7F7F7"/>
              </a:solidFill>
              <a:highlight>
                <a:srgbClr val="F7F7F7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lvl="0" rtl="0" algn="just">
              <a:lnSpc>
                <a:spcPct val="150000"/>
              </a:lnSpc>
              <a:spcBef>
                <a:spcPts val="300"/>
              </a:spcBef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/>
          <p:nvPr/>
        </p:nvSpPr>
        <p:spPr>
          <a:xfrm>
            <a:off x="-628775" y="0"/>
            <a:ext cx="7589100" cy="1447499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762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412500" cy="1447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Shape 125"/>
          <p:cNvSpPr txBox="1"/>
          <p:nvPr/>
        </p:nvSpPr>
        <p:spPr>
          <a:xfrm>
            <a:off x="2617450" y="233950"/>
            <a:ext cx="4225799" cy="95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 sz="4800">
                <a:solidFill>
                  <a:schemeClr val="accent3"/>
                </a:solidFill>
                <a:latin typeface="Lobster"/>
                <a:ea typeface="Lobster"/>
                <a:cs typeface="Lobster"/>
                <a:sym typeface="Lobster"/>
              </a:rPr>
              <a:t>Pros y contras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Recuerda, debes reciclar las pilas o si no...</a:t>
            </a:r>
          </a:p>
        </p:txBody>
      </p:sp>
      <p:sp>
        <p:nvSpPr>
          <p:cNvPr id="131" name="Shape 131"/>
          <p:cNvSpPr/>
          <p:nvPr/>
        </p:nvSpPr>
        <p:spPr>
          <a:xfrm>
            <a:off x="-628775" y="0"/>
            <a:ext cx="7589100" cy="1447499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7620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412500" cy="1447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 txBox="1"/>
          <p:nvPr/>
        </p:nvSpPr>
        <p:spPr>
          <a:xfrm>
            <a:off x="2617450" y="233950"/>
            <a:ext cx="4225799" cy="95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 sz="4800">
                <a:solidFill>
                  <a:schemeClr val="accent3"/>
                </a:solidFill>
                <a:latin typeface="Lobster"/>
                <a:ea typeface="Lobster"/>
                <a:cs typeface="Lobster"/>
                <a:sym typeface="Lobster"/>
              </a:rPr>
              <a:t>Fin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100" y="2399100"/>
            <a:ext cx="35052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81600" y="2420100"/>
            <a:ext cx="35052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Shape 136"/>
          <p:cNvSpPr/>
          <p:nvPr/>
        </p:nvSpPr>
        <p:spPr>
          <a:xfrm>
            <a:off x="4132100" y="3597150"/>
            <a:ext cx="932700" cy="80429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 txBox="1"/>
          <p:nvPr/>
        </p:nvSpPr>
        <p:spPr>
          <a:xfrm>
            <a:off x="453300" y="5620750"/>
            <a:ext cx="35052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s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  <a:t>MONSTRUO FELIZ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5205650" y="5620500"/>
            <a:ext cx="35052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s">
                <a:solidFill>
                  <a:srgbClr val="CC0000"/>
                </a:solidFill>
                <a:latin typeface="Metamorphous"/>
                <a:ea typeface="Metamorphous"/>
                <a:cs typeface="Metamorphous"/>
                <a:sym typeface="Metamorphous"/>
              </a:rPr>
              <a:t>MONSTRUO ENFADADO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