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embeddedFontLst>
    <p:embeddedFont>
      <p:font typeface="Squada One"/>
      <p:regular r:id="rId16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font" Target="fonts/SquadaOn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1143227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None/>
              <a:defRPr/>
            </a:lvl1pPr>
            <a:lvl2pPr>
              <a:spcBef>
                <a:spcPts val="0"/>
              </a:spcBef>
              <a:buSzPct val="100000"/>
              <a:buNone/>
              <a:defRPr sz="3200"/>
            </a:lvl2pPr>
            <a:lvl3pPr>
              <a:spcBef>
                <a:spcPts val="0"/>
              </a:spcBef>
              <a:buSzPct val="100000"/>
              <a:buNone/>
              <a:defRPr sz="3200"/>
            </a:lvl3pPr>
            <a:lvl4pPr>
              <a:spcBef>
                <a:spcPts val="0"/>
              </a:spcBef>
              <a:buSzPct val="100000"/>
              <a:buNone/>
              <a:defRPr sz="3200"/>
            </a:lvl4pPr>
            <a:lvl5pPr>
              <a:spcBef>
                <a:spcPts val="0"/>
              </a:spcBef>
              <a:buSzPct val="100000"/>
              <a:buNone/>
              <a:defRPr sz="3200"/>
            </a:lvl5pPr>
            <a:lvl6pPr>
              <a:spcBef>
                <a:spcPts val="0"/>
              </a:spcBef>
              <a:buSzPct val="100000"/>
              <a:buNone/>
              <a:defRPr sz="3200"/>
            </a:lvl6pPr>
            <a:lvl7pPr>
              <a:spcBef>
                <a:spcPts val="0"/>
              </a:spcBef>
              <a:buSzPct val="100000"/>
              <a:buNone/>
              <a:defRPr sz="3200"/>
            </a:lvl7pPr>
            <a:lvl8pPr>
              <a:spcBef>
                <a:spcPts val="0"/>
              </a:spcBef>
              <a:buSzPct val="100000"/>
              <a:buNone/>
              <a:defRPr sz="3200"/>
            </a:lvl8pPr>
            <a:lvl9pPr>
              <a:spcBef>
                <a:spcPts val="0"/>
              </a:spcBef>
              <a:buSzPct val="100000"/>
              <a:buNone/>
              <a:defRPr sz="3200"/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x="0" y="4615712"/>
            <a:ext cx="9144000" cy="2197352"/>
            <a:chOff x="0" y="3690482"/>
            <a:chExt cx="9144000" cy="850171"/>
          </a:xfrm>
        </p:grpSpPr>
        <p:sp>
          <p:nvSpPr>
            <p:cNvPr id="12" name="Shape 12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x="0" y="6079060"/>
            <a:ext cx="9144000" cy="779402"/>
            <a:chOff x="0" y="3690482"/>
            <a:chExt cx="9144000" cy="301556"/>
          </a:xfrm>
        </p:grpSpPr>
        <p:sp>
          <p:nvSpPr>
            <p:cNvPr id="24" name="Shape 2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600200"/>
            <a:ext cx="4038599" cy="4356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648200" y="1600200"/>
            <a:ext cx="4038599" cy="4356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x="0" y="6079060"/>
            <a:ext cx="9144000" cy="779402"/>
            <a:chOff x="0" y="3690482"/>
            <a:chExt cx="9144000" cy="301556"/>
          </a:xfrm>
        </p:grpSpPr>
        <p:sp>
          <p:nvSpPr>
            <p:cNvPr id="32" name="Shape 3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x="0" y="6079060"/>
            <a:ext cx="9144000" cy="779402"/>
            <a:chOff x="0" y="3690482"/>
            <a:chExt cx="9144000" cy="301556"/>
          </a:xfrm>
        </p:grpSpPr>
        <p:sp>
          <p:nvSpPr>
            <p:cNvPr id="38" name="Shape 38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1792288" y="5367337"/>
            <a:ext cx="5486399" cy="62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x="0" y="6079060"/>
            <a:ext cx="9144000" cy="779402"/>
            <a:chOff x="0" y="3690482"/>
            <a:chExt cx="9144000" cy="301556"/>
          </a:xfrm>
        </p:grpSpPr>
        <p:sp>
          <p:nvSpPr>
            <p:cNvPr id="44" name="Shape 4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0" y="4615712"/>
            <a:ext cx="9144000" cy="2197352"/>
            <a:chOff x="0" y="3690482"/>
            <a:chExt cx="9144000" cy="850171"/>
          </a:xfrm>
        </p:grpSpPr>
        <p:sp>
          <p:nvSpPr>
            <p:cNvPr id="49" name="Shape 49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5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x="0" y="1321"/>
            <a:ext cx="9144000" cy="11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Relationship Id="rId4" Type="http://schemas.openxmlformats.org/officeDocument/2006/relationships/image" Target="../media/image0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es.wikipedia.org/wiki/Vasili_Kandinski" TargetMode="External"/><Relationship Id="rId4" Type="http://schemas.openxmlformats.org/officeDocument/2006/relationships/hyperlink" Target="http://www.wassilykandinsky.net/" TargetMode="External"/><Relationship Id="rId5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Vasili Kandinski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Por Adrián Arroyo Calle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subTitle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Kandinski por Adrián Arroyo Calle </a:t>
            </a:r>
          </a:p>
        </p:txBody>
      </p:sp>
      <p:sp>
        <p:nvSpPr>
          <p:cNvPr id="128" name="Shape 128"/>
          <p:cNvSpPr txBox="1"/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FIN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Biografía</a:t>
            </a:r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8625" y="477850"/>
            <a:ext cx="1876425" cy="30003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/>
        </p:nvSpPr>
        <p:spPr>
          <a:xfrm>
            <a:off x="345800" y="1510075"/>
            <a:ext cx="6722700" cy="42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Kandinski nació en Moscú un 4 de diciembre de 1866 en una familia de clase media-alta.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Estudió derecho y económicas en la Universidad de Moscú.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Rechazó una plaza en la universidad para dedicarse al arte.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Al principio fue rechazado en la Academia de Artes de Múnich, más tarde se le aceptaría.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Expuso por primera vez en 1902 en Berlín.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Murió el 13 de diciembre de 1944 en Neilly-sur-Sein.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Etapas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558075" y="1361275"/>
            <a:ext cx="8128799" cy="21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Squada One"/>
              <a:buChar char="●"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Juventud e inspiración (1866-1896)</a:t>
            </a:r>
          </a:p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Squada One"/>
              <a:buChar char="●"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Metamorfosis (1897-1913)</a:t>
            </a:r>
          </a:p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Squada One"/>
              <a:buChar char="●"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Regreso a Rusia (1914-1921)</a:t>
            </a:r>
          </a:p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  <a:buFont typeface="Squada One"/>
              <a:buChar char="●"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Bauhaus (1922-1933)</a:t>
            </a:r>
          </a:p>
          <a:p>
            <a:pPr indent="-381000" lvl="0" marL="457200">
              <a:spcBef>
                <a:spcPts val="0"/>
              </a:spcBef>
              <a:buClr>
                <a:srgbClr val="FFFFFF"/>
              </a:buClr>
              <a:buSzPct val="100000"/>
              <a:buFont typeface="Squada One"/>
              <a:buChar char="●"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La Gran Síntesis (1934-1944)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6262" y="2605425"/>
            <a:ext cx="4200525" cy="333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Juventud e inspiración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620075" y="1510075"/>
            <a:ext cx="3770100" cy="42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Comienza su gusto por la pintura al visitar unas iglesias y casas de la zona de Vólogda. En 1896 decide inscribirse a la escuela de arte de Múnich, siendo rechazado y convirtiéndose en autodidácta. Estuvo influenciado por Wagner y Helena Blavatsky. </a:t>
            </a:r>
          </a:p>
        </p:txBody>
      </p:sp>
      <p:sp>
        <p:nvSpPr>
          <p:cNvPr id="80" name="Shape 80">
            <a:hlinkClick/>
          </p:cNvPr>
          <p:cNvSpPr/>
          <p:nvPr/>
        </p:nvSpPr>
        <p:spPr>
          <a:xfrm>
            <a:off x="4786950" y="1714500"/>
            <a:ext cx="4117274" cy="3168774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1" name="Shape 81"/>
          <p:cNvSpPr txBox="1"/>
          <p:nvPr/>
        </p:nvSpPr>
        <p:spPr>
          <a:xfrm>
            <a:off x="4811750" y="5007300"/>
            <a:ext cx="4092599" cy="3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Richard Wagner - La Cabalgata de las Valkirias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Metamorfosis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558075" y="1460475"/>
            <a:ext cx="4501799" cy="23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Ya en al escula de arte de Múnich se convirtió en un teórico del arte. También viajó mucho por Europa. Algunas obras de esta época son </a:t>
            </a:r>
            <a:r>
              <a:rPr i="1"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Old Rusia</a:t>
            </a: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, </a:t>
            </a:r>
            <a:r>
              <a:rPr i="1"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Couple Riding</a:t>
            </a: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, </a:t>
            </a:r>
            <a:r>
              <a:rPr i="1"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Blue Rider</a:t>
            </a: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 y </a:t>
            </a:r>
            <a:r>
              <a:rPr i="1"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La Montaña Azul</a:t>
            </a: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.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9445" y="274645"/>
            <a:ext cx="3490575" cy="32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5438087" y="3506475"/>
            <a:ext cx="34533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Blue Rider (1903)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1023" y="3853875"/>
            <a:ext cx="1988850" cy="218554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5258225" y="5369650"/>
            <a:ext cx="22371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La Montaña Azul (1909)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Regreso a Rusia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620075" y="1386075"/>
            <a:ext cx="3534299" cy="3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En esta época Kandinski se encarga de la política cultural de Rusia y colaboró en la educación y en el museo. Pinto poco ya que se dedicaba principalmente a la enseñanza.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4450" y="555171"/>
            <a:ext cx="4352350" cy="32166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4352900" y="3841550"/>
            <a:ext cx="4352399" cy="309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Suprematism Sketch (1920)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Bauhaus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582875" y="1311650"/>
            <a:ext cx="3100200" cy="430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Kandinski fue invitado a Alemania para asistir a la Bauhaus de Weimar por su fundador. Dió clases de pintura en Alemania y publicó su segundo libro sobre pintura teórica. Ganan importancia las figuras geométricas básicas. Finalmente debido a presiones políticas Kandinski abandona Alemania.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1550" y="1189950"/>
            <a:ext cx="5342449" cy="3718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3819650" y="5069300"/>
            <a:ext cx="5342399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Composition VIII - 1923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La Gran Síntesis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533250" y="1286850"/>
            <a:ext cx="3447599" cy="4650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En su época final vivió en un pequeño apartamento dentro del área metropolitana de París. En este periodo sintetiza todo su aprendizaje anterior. La mayor parte de estas obras pertenecieron a Solomon Guggenheim quien le apoyó.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850" y="1286850"/>
            <a:ext cx="5163149" cy="338384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/>
        </p:nvSpPr>
        <p:spPr>
          <a:xfrm>
            <a:off x="4005675" y="4846075"/>
            <a:ext cx="5138400" cy="4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Composición X (1939)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Squada One"/>
                <a:ea typeface="Squada One"/>
                <a:cs typeface="Squada One"/>
                <a:sym typeface="Squada One"/>
              </a:rPr>
              <a:t>Bibliografía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Wikipedia en Español: </a:t>
            </a:r>
            <a:r>
              <a:rPr lang="es" u="sng">
                <a:solidFill>
                  <a:schemeClr val="hlink"/>
                </a:solidFill>
                <a:latin typeface="Squada One"/>
                <a:ea typeface="Squada One"/>
                <a:cs typeface="Squada One"/>
                <a:sym typeface="Squada One"/>
                <a:hlinkClick r:id="rId3"/>
              </a:rPr>
              <a:t>http://es.wikipedia.org/wiki/Vasili_Kandinski</a:t>
            </a: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 bajo la licencia Creative Commons 3.0 Attribution-ShareAlike</a:t>
            </a:r>
          </a:p>
          <a:p>
            <a:pPr lvl="0" rtl="0">
              <a:spcBef>
                <a:spcPts val="0"/>
              </a:spcBef>
              <a:buNone/>
            </a:pPr>
            <a:r>
              <a:rPr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WassilyKandinsky.net:</a:t>
            </a:r>
          </a:p>
          <a:p>
            <a:pPr>
              <a:spcBef>
                <a:spcPts val="0"/>
              </a:spcBef>
              <a:buNone/>
            </a:pPr>
            <a:r>
              <a:rPr b="1" lang="es" u="sng">
                <a:solidFill>
                  <a:schemeClr val="hlink"/>
                </a:solidFill>
                <a:latin typeface="Squada One"/>
                <a:ea typeface="Squada One"/>
                <a:cs typeface="Squada One"/>
                <a:sym typeface="Squada One"/>
                <a:hlinkClick r:id="rId4"/>
              </a:rPr>
              <a:t>http://www.wassilykandinsky.net/</a:t>
            </a:r>
            <a:r>
              <a:rPr b="1" lang="es">
                <a:solidFill>
                  <a:srgbClr val="FFFFFF"/>
                </a:solidFill>
                <a:latin typeface="Squada One"/>
                <a:ea typeface="Squada One"/>
                <a:cs typeface="Squada One"/>
                <a:sym typeface="Squada One"/>
              </a:rPr>
              <a:t> bajo el permiso de compartir dando el enlace original.</a:t>
            </a:r>
          </a:p>
        </p:txBody>
      </p:sp>
      <p:pic>
        <p:nvPicPr>
          <p:cNvPr id="122" name="Shape 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68400" y="456350"/>
            <a:ext cx="1143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